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notesMasterIdLst>
    <p:notesMasterId r:id="rId20"/>
  </p:notesMasterIdLst>
  <p:handoutMasterIdLst>
    <p:handoutMasterId r:id="rId21"/>
  </p:handoutMasterIdLst>
  <p:sldIdLst>
    <p:sldId id="256" r:id="rId3"/>
    <p:sldId id="262" r:id="rId4"/>
    <p:sldId id="257" r:id="rId5"/>
    <p:sldId id="286" r:id="rId6"/>
    <p:sldId id="294" r:id="rId7"/>
    <p:sldId id="295" r:id="rId8"/>
    <p:sldId id="287" r:id="rId9"/>
    <p:sldId id="291" r:id="rId10"/>
    <p:sldId id="292" r:id="rId11"/>
    <p:sldId id="296" r:id="rId12"/>
    <p:sldId id="288" r:id="rId13"/>
    <p:sldId id="293" r:id="rId14"/>
    <p:sldId id="297" r:id="rId15"/>
    <p:sldId id="298" r:id="rId16"/>
    <p:sldId id="289" r:id="rId17"/>
    <p:sldId id="290" r:id="rId18"/>
    <p:sldId id="279" r:id="rId19"/>
  </p:sldIdLst>
  <p:sldSz cx="9144000" cy="6858000" type="screen4x3"/>
  <p:notesSz cx="6858000" cy="9144000"/>
  <p:embeddedFontLst>
    <p:embeddedFont>
      <p:font typeface="Perpetua" pitchFamily="18" charset="0"/>
      <p:regular r:id="rId22"/>
      <p:bold r:id="rId23"/>
      <p:italic r:id="rId24"/>
      <p:boldItalic r:id="rId25"/>
    </p:embeddedFont>
    <p:embeddedFont>
      <p:font typeface="Cambria" pitchFamily="18" charset="0"/>
      <p:regular r:id="rId26"/>
      <p:bold r:id="rId27"/>
      <p:italic r:id="rId28"/>
      <p:boldItalic r:id="rId29"/>
    </p:embeddedFont>
    <p:embeddedFont>
      <p:font typeface="Segoe UI" pitchFamily="34" charset="0"/>
      <p:regular r:id="rId30"/>
      <p:bold r:id="rId31"/>
      <p:italic r:id="rId32"/>
      <p:boldItalic r:id="rId33"/>
    </p:embeddedFont>
    <p:embeddedFont>
      <p:font typeface="Calibri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50" autoAdjust="0"/>
  </p:normalViewPr>
  <p:slideViewPr>
    <p:cSldViewPr>
      <p:cViewPr>
        <p:scale>
          <a:sx n="75" d="100"/>
          <a:sy n="75" d="100"/>
        </p:scale>
        <p:origin x="-1038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2532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Respondents by Gender</a:t>
            </a:r>
          </a:p>
        </c:rich>
      </c:tx>
      <c:layout>
        <c:manualLayout>
          <c:xMode val="edge"/>
          <c:yMode val="edge"/>
          <c:x val="0.22481255468066494"/>
          <c:y val="4.1666666666666664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4.8332020997375331E-2"/>
                  <c:y val="3.0868328958880139E-2"/>
                </c:manualLayout>
              </c:layout>
              <c:tx>
                <c:rich>
                  <a:bodyPr/>
                  <a:lstStyle/>
                  <a:p>
                    <a:r>
                      <a:rPr lang="en-US" sz="1200"/>
                      <a:t>61
26.07%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3.6575568678915135E-2"/>
                  <c:y val="2.6835083114610674E-2"/>
                </c:manualLayout>
              </c:layout>
              <c:tx>
                <c:rich>
                  <a:bodyPr/>
                  <a:lstStyle/>
                  <a:p>
                    <a:r>
                      <a:rPr lang="en-US" sz="1200"/>
                      <a:t>173
73.93%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</c:dLbl>
            <c:numFmt formatCode="0.00%" sourceLinked="0"/>
            <c:spPr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c:sp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Sheet1!$A$1:$A$2</c:f>
              <c:strCache>
                <c:ptCount val="2"/>
                <c:pt idx="0">
                  <c:v>Men</c:v>
                </c:pt>
                <c:pt idx="1">
                  <c:v>Women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>
                  <c:v>61</c:v>
                </c:pt>
                <c:pt idx="1">
                  <c:v>173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8B8DF-24AD-4F40-BBFC-89725AEAF415}" type="datetimeFigureOut">
              <a:rPr lang="en-US" smtClean="0"/>
              <a:pPr/>
              <a:t>4/16/2012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352DE-026B-4B56-8316-D39959E3BD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7706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9D4B4-0EC2-42AE-ABEC-26842DCC58CF}" type="datetimeFigureOut">
              <a:rPr lang="en-US" smtClean="0"/>
              <a:pPr/>
              <a:t>4/16/2012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105E4-9E70-4B8C-B294-1B0219D999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967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650" y="76200"/>
            <a:ext cx="7258050" cy="7741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957601"/>
            <a:ext cx="7772400" cy="860425"/>
          </a:xfrm>
        </p:spPr>
        <p:txBody>
          <a:bodyPr anchor="b" anchorCtr="0"/>
          <a:lstStyle>
            <a:lvl1pPr algn="l">
              <a:buFontTx/>
              <a:buNone/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6600" y="1676400"/>
            <a:ext cx="7753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399"/>
            <a:ext cx="8305800" cy="4525965"/>
          </a:xfrm>
        </p:spPr>
        <p:txBody>
          <a:bodyPr/>
          <a:lstStyle>
            <a:lvl1pPr marL="173038" indent="-173038">
              <a:lnSpc>
                <a:spcPts val="2600"/>
              </a:lnSpc>
              <a:buFont typeface="Arial" pitchFamily="34" charset="0"/>
              <a:buChar char="•"/>
              <a:defRPr sz="2400" b="0"/>
            </a:lvl1pPr>
            <a:lvl2pPr marL="684213" indent="-227013">
              <a:lnSpc>
                <a:spcPts val="2600"/>
              </a:lnSpc>
              <a:defRPr sz="2000"/>
            </a:lvl2pPr>
            <a:lvl3pPr marL="1087438" indent="-173038">
              <a:lnSpc>
                <a:spcPts val="2600"/>
              </a:lnSpc>
              <a:defRPr sz="1800"/>
            </a:lvl3pPr>
            <a:lvl4pPr marL="1541463" indent="-169863">
              <a:lnSpc>
                <a:spcPts val="2600"/>
              </a:lnSpc>
              <a:defRPr sz="1600"/>
            </a:lvl4pPr>
            <a:lvl5pPr marL="2001838" indent="-173038">
              <a:lnSpc>
                <a:spcPts val="2600"/>
              </a:lnSpc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810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81000" y="3130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81000" y="1711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81000" y="24210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81000" y="3769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81000" y="4478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381000" y="5257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7178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716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1"/>
            <a:ext cx="4038600" cy="4525964"/>
          </a:xfr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defRPr sz="2400"/>
            </a:lvl1pPr>
            <a:lvl2pPr>
              <a:buClr>
                <a:schemeClr val="tx1">
                  <a:lumMod val="75000"/>
                  <a:lumOff val="25000"/>
                </a:schemeClr>
              </a:buClr>
              <a:defRPr sz="2000"/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/>
            </a:lvl3pPr>
            <a:lvl4pPr>
              <a:buClr>
                <a:schemeClr val="tx1">
                  <a:lumMod val="75000"/>
                  <a:lumOff val="25000"/>
                </a:schemeClr>
              </a:buClr>
              <a:defRPr sz="1800"/>
            </a:lvl4pPr>
            <a:lvl5pPr>
              <a:buClr>
                <a:schemeClr val="tx1">
                  <a:lumMod val="75000"/>
                  <a:lumOff val="25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295401"/>
            <a:ext cx="4038600" cy="4525964"/>
          </a:xfr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defRPr sz="2400"/>
            </a:lvl1pPr>
            <a:lvl2pPr>
              <a:buClr>
                <a:schemeClr val="tx1">
                  <a:lumMod val="75000"/>
                  <a:lumOff val="25000"/>
                </a:schemeClr>
              </a:buClr>
              <a:defRPr sz="2000"/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/>
            </a:lvl3pPr>
            <a:lvl4pPr>
              <a:buClr>
                <a:schemeClr val="tx1">
                  <a:lumMod val="75000"/>
                  <a:lumOff val="25000"/>
                </a:schemeClr>
              </a:buClr>
              <a:defRPr sz="1800"/>
            </a:lvl4pPr>
            <a:lvl5pPr>
              <a:buClr>
                <a:schemeClr val="tx1">
                  <a:lumMod val="75000"/>
                  <a:lumOff val="25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457200" y="6638075"/>
            <a:ext cx="2133600" cy="365125"/>
          </a:xfrm>
        </p:spPr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1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2971800" y="1447801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3048000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2971800" y="3048000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762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28575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56388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762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28575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56388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1447801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752601"/>
            <a:ext cx="4040188" cy="4068763"/>
          </a:xfrm>
        </p:spPr>
        <p:txBody>
          <a:bodyPr/>
          <a:lstStyle>
            <a:lvl1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2000"/>
            </a:lvl1pPr>
            <a:lvl2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2000"/>
            </a:lvl2pPr>
            <a:lvl3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1800"/>
            </a:lvl3pPr>
            <a:lvl4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1600"/>
            </a:lvl4pPr>
            <a:lvl5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16388" y="1752601"/>
            <a:ext cx="4041775" cy="4068763"/>
          </a:xfrm>
        </p:spPr>
        <p:txBody>
          <a:bodyPr/>
          <a:lstStyle>
            <a:lvl1pPr>
              <a:buClr>
                <a:schemeClr val="tx1">
                  <a:lumMod val="95000"/>
                  <a:lumOff val="5000"/>
                </a:schemeClr>
              </a:buClr>
              <a:defRPr sz="2000"/>
            </a:lvl1pPr>
            <a:lvl2pPr>
              <a:buClr>
                <a:schemeClr val="tx1">
                  <a:lumMod val="95000"/>
                  <a:lumOff val="5000"/>
                </a:schemeClr>
              </a:buClr>
              <a:defRPr sz="2000"/>
            </a:lvl2pPr>
            <a:lvl3pPr>
              <a:buClr>
                <a:schemeClr val="tx1">
                  <a:lumMod val="95000"/>
                  <a:lumOff val="5000"/>
                </a:schemeClr>
              </a:buClr>
              <a:defRPr sz="1800"/>
            </a:lvl3pPr>
            <a:lvl4pPr>
              <a:buClr>
                <a:schemeClr val="tx1">
                  <a:lumMod val="95000"/>
                  <a:lumOff val="5000"/>
                </a:schemeClr>
              </a:buClr>
              <a:defRPr sz="1600"/>
            </a:lvl4pPr>
            <a:lvl5pPr>
              <a:buClr>
                <a:schemeClr val="tx1">
                  <a:lumMod val="95000"/>
                  <a:lumOff val="5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119561" y="1447802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90600"/>
            <a:ext cx="51117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87" y="1295401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35600" y="593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111750" cy="4678363"/>
          </a:xfrm>
        </p:spPr>
        <p:txBody>
          <a:bodyPr/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2600" y="1524000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457200"/>
            <a:ext cx="6858000" cy="639763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10600" y="974400"/>
            <a:ext cx="6876000" cy="457200"/>
          </a:xfrm>
        </p:spPr>
        <p:txBody>
          <a:bodyPr>
            <a:normAutofit/>
          </a:bodyPr>
          <a:lstStyle>
            <a:lvl1pPr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038600"/>
            <a:ext cx="3017951" cy="32191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4724400"/>
            <a:ext cx="3962400" cy="3381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304800"/>
            <a:ext cx="6934200" cy="4267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5029201"/>
            <a:ext cx="3962400" cy="804863"/>
          </a:xfr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503239"/>
            <a:ext cx="1219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03237"/>
            <a:ext cx="7162800" cy="6278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038600"/>
            <a:ext cx="3017951" cy="321914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200" y="808364"/>
            <a:ext cx="8229600" cy="5059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895600"/>
            <a:ext cx="1219200" cy="106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667000"/>
            <a:ext cx="1447800" cy="1371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61" r:id="rId6"/>
    <p:sldLayoutId id="2147483662" r:id="rId7"/>
    <p:sldLayoutId id="2147483653" r:id="rId8"/>
    <p:sldLayoutId id="2147483654" r:id="rId9"/>
    <p:sldLayoutId id="2147483655" r:id="rId10"/>
    <p:sldLayoutId id="2147483656" r:id="rId11"/>
    <p:sldLayoutId id="2147483664" r:id="rId12"/>
    <p:sldLayoutId id="2147483657" r:id="rId13"/>
    <p:sldLayoutId id="2147483658" r:id="rId14"/>
    <p:sldLayoutId id="2147483659" r:id="rId1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3600" b="1" kern="1200" baseline="0">
          <a:solidFill>
            <a:schemeClr val="accent2">
              <a:lumMod val="75000"/>
            </a:schemeClr>
          </a:solidFill>
          <a:latin typeface="+mj-lt"/>
          <a:ea typeface="+mj-ea"/>
          <a:cs typeface="Segoe UI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32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1pPr>
      <a:lvl2pPr marL="627063" indent="-169863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2pPr>
      <a:lvl3pPr marL="10302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4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3pPr>
      <a:lvl4pPr marL="1482725" indent="-111125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4pPr>
      <a:lvl5pPr marL="19446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957601"/>
            <a:ext cx="5715000" cy="860425"/>
          </a:xfrm>
        </p:spPr>
        <p:txBody>
          <a:bodyPr/>
          <a:lstStyle/>
          <a:p>
            <a:r>
              <a:rPr lang="en-US" sz="4000" dirty="0" smtClean="0"/>
              <a:t>Infoliteracy@adistance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1905000"/>
            <a:ext cx="4248600" cy="990600"/>
          </a:xfrm>
        </p:spPr>
        <p:txBody>
          <a:bodyPr/>
          <a:lstStyle/>
          <a:p>
            <a:r>
              <a:rPr lang="en-US" b="1" i="1" dirty="0" smtClean="0"/>
              <a:t>Creating Opportunities to Reach</a:t>
            </a:r>
          </a:p>
          <a:p>
            <a:r>
              <a:rPr lang="en-US" b="1" i="1" dirty="0" smtClean="0"/>
              <a:t>(Instruct) Distance Students</a:t>
            </a:r>
            <a:endParaRPr lang="en-US" b="1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73" y="5562600"/>
            <a:ext cx="4267200" cy="509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762000"/>
            <a:ext cx="75438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7C80"/>
                </a:solidFill>
              </a:rPr>
              <a:t>I. Introduction</a:t>
            </a:r>
            <a:endParaRPr lang="en-US" dirty="0">
              <a:solidFill>
                <a:srgbClr val="FF7C80"/>
              </a:solidFill>
            </a:endParaRPr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" r="15514"/>
          <a:stretch/>
        </p:blipFill>
        <p:spPr>
          <a:xfrm>
            <a:off x="914400" y="2590800"/>
            <a:ext cx="1193302" cy="1828800"/>
          </a:xfrm>
          <a:prstGeom prst="rect">
            <a:avLst/>
          </a:prstGeom>
          <a:ln w="53975" cap="rnd">
            <a:noFill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447800" y="1676400"/>
            <a:ext cx="6045200" cy="4572000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rmAutofit lnSpcReduction="10000"/>
          </a:bodyPr>
          <a:lstStyle/>
          <a:p>
            <a:r>
              <a:rPr lang="en-US" sz="2600" i="1" dirty="0" smtClean="0"/>
              <a:t>We began with a controversial topic and a critical question.</a:t>
            </a:r>
          </a:p>
          <a:p>
            <a:endParaRPr lang="en-US" sz="1900" dirty="0" smtClean="0"/>
          </a:p>
          <a:p>
            <a:r>
              <a:rPr lang="en-US" sz="2600" dirty="0" smtClean="0"/>
              <a:t>	Research </a:t>
            </a:r>
            <a:r>
              <a:rPr lang="en-US" sz="2600" dirty="0"/>
              <a:t>indicates that low- and </a:t>
            </a:r>
            <a:r>
              <a:rPr lang="en-US" sz="2600" dirty="0" smtClean="0"/>
              <a:t>	non-use </a:t>
            </a:r>
            <a:r>
              <a:rPr lang="en-US" sz="2600" dirty="0"/>
              <a:t>of college and university </a:t>
            </a:r>
            <a:r>
              <a:rPr lang="en-US" sz="2600" dirty="0" smtClean="0"/>
              <a:t>	libraries </a:t>
            </a:r>
            <a:r>
              <a:rPr lang="en-US" sz="2600" dirty="0"/>
              <a:t>exists.</a:t>
            </a:r>
          </a:p>
          <a:p>
            <a:r>
              <a:rPr lang="en-US" sz="2600" dirty="0"/>
              <a:t> </a:t>
            </a:r>
            <a:endParaRPr lang="en-US" dirty="0"/>
          </a:p>
          <a:p>
            <a:r>
              <a:rPr lang="en-US" sz="2600" dirty="0" smtClean="0"/>
              <a:t>What </a:t>
            </a:r>
            <a:r>
              <a:rPr lang="en-US" sz="2600" dirty="0"/>
              <a:t>do contemporary trends </a:t>
            </a:r>
            <a:r>
              <a:rPr lang="en-US" sz="2600" dirty="0" smtClean="0"/>
              <a:t>mean </a:t>
            </a:r>
            <a:r>
              <a:rPr lang="en-US" sz="2600" dirty="0"/>
              <a:t>for the future of college </a:t>
            </a:r>
            <a:r>
              <a:rPr lang="en-US" sz="2600" dirty="0" smtClean="0"/>
              <a:t>education </a:t>
            </a:r>
            <a:r>
              <a:rPr lang="en-US" sz="2600" dirty="0"/>
              <a:t>in America, particularly </a:t>
            </a:r>
            <a:r>
              <a:rPr lang="en-US" sz="2600" dirty="0" smtClean="0"/>
              <a:t>for </a:t>
            </a:r>
            <a:r>
              <a:rPr lang="en-US" sz="2600" dirty="0"/>
              <a:t>the place of academic libraries </a:t>
            </a:r>
            <a:r>
              <a:rPr lang="en-US" sz="2600" dirty="0" smtClean="0"/>
              <a:t>and </a:t>
            </a:r>
            <a:r>
              <a:rPr lang="en-US" sz="2600" dirty="0"/>
              <a:t>roles of professional librarians</a:t>
            </a:r>
            <a:r>
              <a:rPr lang="en-US" sz="2600" dirty="0" smtClean="0"/>
              <a:t>?</a:t>
            </a:r>
          </a:p>
          <a:p>
            <a:r>
              <a:rPr lang="en-US" sz="2400" dirty="0"/>
              <a:t> </a:t>
            </a:r>
          </a:p>
          <a:p>
            <a:endParaRPr lang="en-US" sz="24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14400" y="731837"/>
            <a:ext cx="8229600" cy="639763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rgbClr val="FF7C80"/>
                </a:solidFill>
              </a:rPr>
              <a:t>Today’s Agenda</a:t>
            </a:r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6"/>
          </p:nvPr>
        </p:nvSpPr>
        <p:spPr>
          <a:xfrm>
            <a:off x="2743200" y="1524000"/>
            <a:ext cx="5562600" cy="515918"/>
          </a:xfrm>
        </p:spPr>
        <p:txBody>
          <a:bodyPr/>
          <a:lstStyle/>
          <a:p>
            <a:pPr lvl="0"/>
            <a:r>
              <a:rPr lang="en-US" sz="2400" dirty="0" smtClean="0">
                <a:solidFill>
                  <a:schemeClr val="tx1"/>
                </a:solidFill>
              </a:rPr>
              <a:t>Introduction:  How our study came about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7"/>
          </p:nvPr>
        </p:nvSpPr>
        <p:spPr>
          <a:xfrm>
            <a:off x="2743200" y="2360632"/>
            <a:ext cx="4953000" cy="534968"/>
          </a:xfrm>
        </p:spPr>
        <p:txBody>
          <a:bodyPr>
            <a:noAutofit/>
          </a:bodyPr>
          <a:lstStyle/>
          <a:p>
            <a:pPr lvl="0"/>
            <a:r>
              <a:rPr lang="en-US" sz="2400" dirty="0">
                <a:solidFill>
                  <a:schemeClr val="tx1"/>
                </a:solidFill>
              </a:rPr>
              <a:t>Problem and theoretical framework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8"/>
          </p:nvPr>
        </p:nvSpPr>
        <p:spPr>
          <a:xfrm>
            <a:off x="2743200" y="3581400"/>
            <a:ext cx="5122041" cy="838200"/>
          </a:xfrm>
        </p:spPr>
        <p:txBody>
          <a:bodyPr>
            <a:normAutofit/>
          </a:bodyPr>
          <a:lstStyle/>
          <a:p>
            <a:pPr lvl="0"/>
            <a:r>
              <a:rPr lang="en-US" sz="2400" dirty="0">
                <a:solidFill>
                  <a:schemeClr val="tx1"/>
                </a:solidFill>
              </a:rPr>
              <a:t>Distance students and their particular challenges</a:t>
            </a:r>
          </a:p>
          <a:p>
            <a:endParaRPr lang="en-US" dirty="0"/>
          </a:p>
        </p:txBody>
      </p:sp>
      <p:sp>
        <p:nvSpPr>
          <p:cNvPr id="24" name="Right Arrow Callout 23"/>
          <p:cNvSpPr/>
          <p:nvPr/>
        </p:nvSpPr>
        <p:spPr>
          <a:xfrm>
            <a:off x="914400" y="1524000"/>
            <a:ext cx="1828800" cy="533400"/>
          </a:xfrm>
          <a:prstGeom prst="rightArrowCallout">
            <a:avLst/>
          </a:prstGeom>
          <a:solidFill>
            <a:srgbClr val="FFC000">
              <a:alpha val="50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Mirah Dow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Right Arrow Callout 25"/>
          <p:cNvSpPr/>
          <p:nvPr/>
        </p:nvSpPr>
        <p:spPr>
          <a:xfrm>
            <a:off x="914400" y="2286000"/>
            <a:ext cx="1828800" cy="533400"/>
          </a:xfrm>
          <a:prstGeom prst="rightArrowCallout">
            <a:avLst/>
          </a:prstGeom>
          <a:solidFill>
            <a:srgbClr val="FFC000">
              <a:alpha val="50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Abdullahi Musa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Right Arrow Callout 26"/>
          <p:cNvSpPr/>
          <p:nvPr/>
        </p:nvSpPr>
        <p:spPr>
          <a:xfrm>
            <a:off x="914400" y="4724400"/>
            <a:ext cx="1828800" cy="533400"/>
          </a:xfrm>
          <a:prstGeom prst="rightArrowCallout">
            <a:avLst/>
          </a:prstGeom>
          <a:solidFill>
            <a:srgbClr val="FFC000">
              <a:alpha val="50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Terri Summey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Right Arrow Callout 27"/>
          <p:cNvSpPr/>
          <p:nvPr/>
        </p:nvSpPr>
        <p:spPr>
          <a:xfrm>
            <a:off x="914400" y="3048000"/>
            <a:ext cx="1828800" cy="533400"/>
          </a:xfrm>
          <a:prstGeom prst="rightArrowCallout">
            <a:avLst/>
          </a:prstGeom>
          <a:solidFill>
            <a:srgbClr val="FFC000">
              <a:alpha val="50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Sandy Valenti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Right Arrow Callout 28"/>
          <p:cNvSpPr/>
          <p:nvPr/>
        </p:nvSpPr>
        <p:spPr>
          <a:xfrm>
            <a:off x="914400" y="3810000"/>
            <a:ext cx="1828800" cy="533400"/>
          </a:xfrm>
          <a:prstGeom prst="rightArrowCallout">
            <a:avLst/>
          </a:prstGeom>
          <a:solidFill>
            <a:srgbClr val="FFC000">
              <a:alpha val="50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Padma Polepeddi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5"/>
          </p:nvPr>
        </p:nvSpPr>
        <p:spPr>
          <a:xfrm>
            <a:off x="2743200" y="3048000"/>
            <a:ext cx="5029200" cy="55401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Survey and interview methodology</a:t>
            </a:r>
          </a:p>
        </p:txBody>
      </p:sp>
      <p:sp>
        <p:nvSpPr>
          <p:cNvPr id="16" name="Text Placeholder 41"/>
          <p:cNvSpPr>
            <a:spLocks noGrp="1"/>
          </p:cNvSpPr>
          <p:nvPr>
            <p:ph type="body" sz="quarter" idx="17"/>
          </p:nvPr>
        </p:nvSpPr>
        <p:spPr>
          <a:xfrm>
            <a:off x="2819400" y="4419600"/>
            <a:ext cx="4953000" cy="1219200"/>
          </a:xfrm>
        </p:spPr>
        <p:txBody>
          <a:bodyPr>
            <a:noAutofit/>
          </a:bodyPr>
          <a:lstStyle/>
          <a:p>
            <a:pPr marL="0" lvl="0"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Our conclusions and action steps for</a:t>
            </a:r>
          </a:p>
          <a:p>
            <a:pPr marL="0" lvl="0">
              <a:spcBef>
                <a:spcPts val="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improving </a:t>
            </a:r>
            <a:r>
              <a:rPr lang="en-US" sz="2400" dirty="0">
                <a:solidFill>
                  <a:schemeClr val="tx1"/>
                </a:solidFill>
              </a:rPr>
              <a:t>information literacy and</a:t>
            </a:r>
          </a:p>
          <a:p>
            <a:pPr marL="0" lvl="0"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search skills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762000"/>
            <a:ext cx="75438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7C80"/>
                </a:solidFill>
              </a:rPr>
              <a:t>II. Problem &amp; Theoretical Framework</a:t>
            </a:r>
            <a:endParaRPr lang="en-US" dirty="0">
              <a:solidFill>
                <a:srgbClr val="FF7C80"/>
              </a:solidFill>
            </a:endParaRPr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" r="15514"/>
          <a:stretch/>
        </p:blipFill>
        <p:spPr>
          <a:xfrm>
            <a:off x="914400" y="2438400"/>
            <a:ext cx="1193302" cy="1828800"/>
          </a:xfrm>
          <a:prstGeom prst="rect">
            <a:avLst/>
          </a:prstGeom>
          <a:ln w="53975" cap="rnd">
            <a:noFill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676400" y="1600200"/>
            <a:ext cx="6858000" cy="4953000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Autofit/>
          </a:bodyPr>
          <a:lstStyle/>
          <a:p>
            <a:r>
              <a:rPr lang="en-US" sz="2400" dirty="0" smtClean="0"/>
              <a:t>Empirical evidence links the </a:t>
            </a:r>
            <a:r>
              <a:rPr lang="en-US" sz="2400" dirty="0"/>
              <a:t>use of college library resources to achieving </a:t>
            </a:r>
            <a:r>
              <a:rPr lang="en-US" sz="2400" dirty="0" smtClean="0"/>
              <a:t>academic excellence.</a:t>
            </a:r>
          </a:p>
          <a:p>
            <a:pPr lvl="1"/>
            <a:r>
              <a:rPr lang="en-US" dirty="0"/>
              <a:t/>
            </a:r>
            <a:br>
              <a:rPr lang="en-US" dirty="0"/>
            </a:br>
            <a:r>
              <a:rPr lang="en-US" sz="2400" dirty="0" smtClean="0"/>
              <a:t>Unfortunately, studies indicate that </a:t>
            </a:r>
            <a:r>
              <a:rPr lang="en-US" sz="2400" dirty="0"/>
              <a:t>low and non-use of the services of university librarians by </a:t>
            </a:r>
            <a:r>
              <a:rPr lang="en-US" sz="2400" dirty="0" smtClean="0"/>
              <a:t>students is a major problem.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sz="2400" dirty="0" smtClean="0"/>
              <a:t>Bates’ </a:t>
            </a:r>
            <a:r>
              <a:rPr lang="en-US" sz="2400" dirty="0"/>
              <a:t>(2002) model of information seeking and searching was adopted as a </a:t>
            </a:r>
            <a:r>
              <a:rPr lang="en-US" sz="2400" dirty="0" smtClean="0"/>
              <a:t>theoretical</a:t>
            </a:r>
            <a:br>
              <a:rPr lang="en-US" sz="2400" dirty="0" smtClean="0"/>
            </a:br>
            <a:r>
              <a:rPr lang="en-US" sz="2400" dirty="0" smtClean="0"/>
              <a:t>framework </a:t>
            </a:r>
            <a:r>
              <a:rPr lang="en-US" sz="2400" dirty="0"/>
              <a:t>to explore this problem.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6296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762000"/>
            <a:ext cx="82296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7C80"/>
                </a:solidFill>
              </a:rPr>
              <a:t>Marcia Bates (2002)</a:t>
            </a:r>
            <a:endParaRPr lang="en-US" dirty="0">
              <a:solidFill>
                <a:srgbClr val="FF7C8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371600" y="1676400"/>
            <a:ext cx="6781800" cy="2133600"/>
          </a:xfrm>
        </p:spPr>
        <p:txBody>
          <a:bodyPr>
            <a:normAutofit/>
          </a:bodyPr>
          <a:lstStyle/>
          <a:p>
            <a:pPr marL="0" indent="0"/>
            <a:r>
              <a:rPr lang="en-US" dirty="0" smtClean="0">
                <a:solidFill>
                  <a:schemeClr val="tx1"/>
                </a:solidFill>
              </a:rPr>
              <a:t>Bates introduces four modes of information seeking behavior:</a:t>
            </a:r>
          </a:p>
          <a:p>
            <a:pPr marL="342900" indent="-342900">
              <a:buBlip>
                <a:blip r:embed="rId2"/>
              </a:buBlip>
            </a:pPr>
            <a:r>
              <a:rPr lang="en-US" dirty="0" smtClean="0">
                <a:solidFill>
                  <a:schemeClr val="tx1"/>
                </a:solidFill>
              </a:rPr>
              <a:t>directed and undirected; and</a:t>
            </a:r>
          </a:p>
          <a:p>
            <a:pPr marL="342900" indent="-342900">
              <a:buBlip>
                <a:blip r:embed="rId2"/>
              </a:buBlip>
            </a:pPr>
            <a:r>
              <a:rPr lang="en-US" dirty="0" smtClean="0">
                <a:solidFill>
                  <a:schemeClr val="tx1"/>
                </a:solidFill>
              </a:rPr>
              <a:t>active and passive.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8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838200"/>
            <a:ext cx="82296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7C80"/>
                </a:solidFill>
              </a:rPr>
              <a:t>Bates’ (2002) Basic Premises</a:t>
            </a:r>
            <a:endParaRPr lang="en-US" dirty="0">
              <a:solidFill>
                <a:srgbClr val="FF7C8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66800" y="1752600"/>
            <a:ext cx="7717800" cy="3505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natural propensity of humans is to </a:t>
            </a:r>
          </a:p>
          <a:p>
            <a:pPr marL="342900" indent="-342900">
              <a:buBlip>
                <a:blip r:embed="rId2"/>
              </a:buBlip>
            </a:pPr>
            <a:r>
              <a:rPr lang="en-US" dirty="0" smtClean="0">
                <a:solidFill>
                  <a:schemeClr val="tx1"/>
                </a:solidFill>
              </a:rPr>
              <a:t>acquire information passively through elaborate social networks. </a:t>
            </a:r>
          </a:p>
          <a:p>
            <a:pPr marL="342900" indent="-342900">
              <a:buBlip>
                <a:blip r:embed="rId2"/>
              </a:buBlip>
            </a:pPr>
            <a:r>
              <a:rPr lang="en-US" dirty="0" smtClean="0">
                <a:solidFill>
                  <a:schemeClr val="tx1"/>
                </a:solidFill>
              </a:rPr>
              <a:t>have difficulties due to low information literacy skills.</a:t>
            </a:r>
          </a:p>
          <a:p>
            <a:pPr marL="342900" indent="-342900">
              <a:buBlip>
                <a:blip r:embed="rId2"/>
              </a:buBlip>
            </a:pPr>
            <a:r>
              <a:rPr lang="en-US" dirty="0" smtClean="0">
                <a:solidFill>
                  <a:schemeClr val="tx1"/>
                </a:solidFill>
              </a:rPr>
              <a:t>lack supports during online seeking.</a:t>
            </a:r>
          </a:p>
          <a:p>
            <a:pPr marL="342900" indent="-342900">
              <a:buBlip>
                <a:blip r:embed="rId2"/>
              </a:buBlip>
            </a:pPr>
            <a:r>
              <a:rPr lang="en-US" dirty="0" smtClean="0">
                <a:solidFill>
                  <a:schemeClr val="tx1"/>
                </a:solidFill>
              </a:rPr>
              <a:t>adopt the principle of least effort in seeking and 	searching for information.</a:t>
            </a:r>
          </a:p>
        </p:txBody>
      </p:sp>
    </p:spTree>
    <p:extLst>
      <p:ext uri="{BB962C8B-B14F-4D97-AF65-F5344CB8AC3E}">
        <p14:creationId xmlns:p14="http://schemas.microsoft.com/office/powerpoint/2010/main" val="102852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838200"/>
            <a:ext cx="75438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7C80"/>
                </a:solidFill>
              </a:rPr>
              <a:t>III. Methodology</a:t>
            </a:r>
            <a:endParaRPr lang="en-US" dirty="0">
              <a:solidFill>
                <a:srgbClr val="FF7C80"/>
              </a:solidFill>
            </a:endParaRPr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" r="15514"/>
          <a:stretch/>
        </p:blipFill>
        <p:spPr>
          <a:xfrm>
            <a:off x="685800" y="2438400"/>
            <a:ext cx="1193302" cy="1828800"/>
          </a:xfrm>
          <a:prstGeom prst="rect">
            <a:avLst/>
          </a:prstGeom>
          <a:ln w="53975" cap="rnd">
            <a:noFill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905000" y="1828800"/>
            <a:ext cx="5715000" cy="3657600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rmAutofit/>
          </a:bodyPr>
          <a:lstStyle/>
          <a:p>
            <a:r>
              <a:rPr lang="en-US" sz="2400" dirty="0" smtClean="0"/>
              <a:t>Mixed methods data collection:</a:t>
            </a:r>
          </a:p>
          <a:p>
            <a:endParaRPr lang="en-US" sz="2400" dirty="0"/>
          </a:p>
          <a:p>
            <a:r>
              <a:rPr lang="en-US" sz="2400" dirty="0" smtClean="0"/>
              <a:t>All students enrolled in fully online courses were sent a Zoomerang electronic survey 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dirty="0" smtClean="0"/>
              <a:t>Follow up interviews were conducted, using a semi-structured interview process</a:t>
            </a:r>
            <a:endParaRPr lang="en-US" sz="24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6296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762000"/>
            <a:ext cx="75438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7C80"/>
                </a:solidFill>
              </a:rPr>
              <a:t>Respondents - Zoomerang</a:t>
            </a:r>
            <a:endParaRPr lang="en-US" dirty="0">
              <a:solidFill>
                <a:srgbClr val="FF7C8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0600" y="1676400"/>
            <a:ext cx="7239000" cy="838200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1,477 Graduate Students were e-mailed a survey form</a:t>
            </a:r>
          </a:p>
        </p:txBody>
      </p:sp>
      <p:pic>
        <p:nvPicPr>
          <p:cNvPr id="8" name="Content Placeholder 1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" r="15514"/>
          <a:stretch/>
        </p:blipFill>
        <p:spPr>
          <a:xfrm>
            <a:off x="1371600" y="2552700"/>
            <a:ext cx="1193302" cy="1828800"/>
          </a:xfrm>
          <a:prstGeom prst="rect">
            <a:avLst/>
          </a:prstGeom>
          <a:ln w="53975" cap="rnd">
            <a:noFill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5782389"/>
              </p:ext>
            </p:extLst>
          </p:nvPr>
        </p:nvGraphicFramePr>
        <p:xfrm>
          <a:off x="2057400" y="25146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0923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838200"/>
            <a:ext cx="75438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7C80"/>
                </a:solidFill>
              </a:rPr>
              <a:t>Semi-Structured Interviews</a:t>
            </a:r>
            <a:endParaRPr lang="en-US" dirty="0">
              <a:solidFill>
                <a:srgbClr val="FF7C8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62200" y="1905000"/>
            <a:ext cx="4343400" cy="2209800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13 students</a:t>
            </a:r>
            <a:r>
              <a:rPr kumimoji="0" lang="en-US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were interviewed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400" baseline="0" dirty="0">
              <a:ea typeface="+mj-ea"/>
              <a:cs typeface="+mj-cs"/>
            </a:endParaRPr>
          </a:p>
          <a:p>
            <a:pPr lvl="1">
              <a:spcBef>
                <a:spcPct val="0"/>
              </a:spcBef>
            </a:pPr>
            <a:r>
              <a:rPr kumimoji="0" lang="en-US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Adobe Connect Pro was used to conduct and record the interviews for transcription in many cases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5" name="Content Placeholder 1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" r="15514"/>
          <a:stretch/>
        </p:blipFill>
        <p:spPr>
          <a:xfrm>
            <a:off x="1371600" y="2552700"/>
            <a:ext cx="1193302" cy="1828800"/>
          </a:xfrm>
          <a:prstGeom prst="rect">
            <a:avLst/>
          </a:prstGeom>
          <a:ln w="53975" cap="rnd">
            <a:noFill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148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762000"/>
            <a:ext cx="82296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7C80"/>
                </a:solidFill>
              </a:rPr>
              <a:t>Coding</a:t>
            </a:r>
            <a:endParaRPr lang="en-US" dirty="0">
              <a:solidFill>
                <a:srgbClr val="FF7C8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615612"/>
              </p:ext>
            </p:extLst>
          </p:nvPr>
        </p:nvGraphicFramePr>
        <p:xfrm>
          <a:off x="902970" y="1496568"/>
          <a:ext cx="5955030" cy="4036696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951988"/>
                <a:gridCol w="1086068"/>
                <a:gridCol w="1100745"/>
                <a:gridCol w="1816229"/>
              </a:tblGrid>
              <a:tr h="4605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Category </a:t>
                      </a:r>
                      <a:endParaRPr lang="en-US" sz="11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Number 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by Category</a:t>
                      </a:r>
                      <a:endParaRPr lang="en-US" sz="11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Percentage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by Category</a:t>
                      </a:r>
                      <a:endParaRPr lang="en-US" sz="11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Example Response(s)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Category</a:t>
                      </a:r>
                      <a:endParaRPr lang="en-US" sz="11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99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Searching (active seeking M. Bates)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Solo Searching – I don’t need assistance.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Assisted Searching – I received assistance from someone.</a:t>
                      </a:r>
                      <a:endParaRPr lang="en-US" sz="11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23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1.Online </a:t>
                      </a:r>
                      <a:r>
                        <a:rPr lang="en-US" sz="1200" dirty="0" smtClean="0">
                          <a:effectLst/>
                        </a:rPr>
                        <a:t>links/Google </a:t>
                      </a:r>
                      <a:r>
                        <a:rPr lang="en-US" sz="1200" dirty="0">
                          <a:effectLst/>
                        </a:rPr>
                        <a:t>Scholar; library site sources; other resources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 I search Google Scholar.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 get information from my instructor.  I use WAW library website.  I use the online index system. I check through encyclopedia sites and other resources.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3.  Easier to get what I was looking for without assistance.  I prefer to work independently.</a:t>
                      </a:r>
                      <a:endParaRPr lang="en-US" sz="11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197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762000"/>
            <a:ext cx="75438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7C80"/>
                </a:solidFill>
              </a:rPr>
              <a:t>IV. Findings: Low and non-use</a:t>
            </a:r>
            <a:endParaRPr lang="en-US" dirty="0">
              <a:solidFill>
                <a:srgbClr val="FF7C80"/>
              </a:solidFill>
            </a:endParaRPr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" r="15514"/>
          <a:stretch/>
        </p:blipFill>
        <p:spPr>
          <a:xfrm>
            <a:off x="521198" y="2667000"/>
            <a:ext cx="1193302" cy="1828800"/>
          </a:xfrm>
          <a:prstGeom prst="rect">
            <a:avLst/>
          </a:prstGeom>
          <a:ln w="53975" cap="rnd">
            <a:noFill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143000" y="1447800"/>
            <a:ext cx="7467600" cy="4343400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Students: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</a:p>
          <a:p>
            <a:pPr marL="800100" lvl="1" indent="-342900">
              <a:spcBef>
                <a:spcPct val="0"/>
              </a:spcBef>
              <a:buBlip>
                <a:blip r:embed="rId3"/>
              </a:buBlip>
            </a:pPr>
            <a:r>
              <a:rPr lang="en-US" sz="2400" dirty="0" smtClean="0">
                <a:ea typeface="+mj-ea"/>
                <a:cs typeface="+mj-cs"/>
              </a:rPr>
              <a:t>have the “know-how” and use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numerous computer technologies.</a:t>
            </a:r>
          </a:p>
          <a:p>
            <a:pPr marL="1257300" lvl="2" indent="-342900">
              <a:spcBef>
                <a:spcPct val="0"/>
              </a:spcBef>
              <a:buBlip>
                <a:blip r:embed="rId3"/>
              </a:buBlip>
            </a:pPr>
            <a:r>
              <a:rPr lang="en-US" sz="2400" dirty="0" smtClean="0">
                <a:ea typeface="+mj-ea"/>
                <a:cs typeface="+mj-cs"/>
              </a:rPr>
              <a:t>rarely attend library orientation or ask a librarian for assistance.</a:t>
            </a:r>
          </a:p>
          <a:p>
            <a:pPr marL="1257300" lvl="2" indent="-342900">
              <a:spcBef>
                <a:spcPct val="0"/>
              </a:spcBef>
              <a:buBlip>
                <a:blip r:embed="rId3"/>
              </a:buBlip>
            </a:pPr>
            <a:r>
              <a:rPr lang="en-US" sz="2400" dirty="0" smtClean="0">
                <a:ea typeface="+mj-ea"/>
                <a:cs typeface="+mj-cs"/>
              </a:rPr>
              <a:t>ask their professors, not usually librarians, for assistance.</a:t>
            </a:r>
          </a:p>
          <a:p>
            <a:pPr marL="800100" lvl="1" indent="-342900">
              <a:spcBef>
                <a:spcPct val="0"/>
              </a:spcBef>
              <a:buBlip>
                <a:blip r:embed="rId3"/>
              </a:buBlip>
            </a:pPr>
            <a:r>
              <a:rPr lang="en-US" sz="2400" dirty="0" smtClean="0">
                <a:ea typeface="+mj-ea"/>
                <a:cs typeface="+mj-cs"/>
              </a:rPr>
              <a:t>find sources by accidently (passively)</a:t>
            </a:r>
            <a:br>
              <a:rPr lang="en-US" sz="2400" dirty="0" smtClean="0">
                <a:ea typeface="+mj-ea"/>
                <a:cs typeface="+mj-cs"/>
              </a:rPr>
            </a:br>
            <a:r>
              <a:rPr lang="en-US" sz="2400" dirty="0" smtClean="0">
                <a:ea typeface="+mj-ea"/>
                <a:cs typeface="+mj-cs"/>
              </a:rPr>
              <a:t>encountering Internet-based pages that</a:t>
            </a:r>
            <a:br>
              <a:rPr lang="en-US" sz="2400" dirty="0" smtClean="0">
                <a:ea typeface="+mj-ea"/>
                <a:cs typeface="+mj-cs"/>
              </a:rPr>
            </a:br>
            <a:r>
              <a:rPr lang="en-US" sz="2400" dirty="0" smtClean="0">
                <a:ea typeface="+mj-ea"/>
                <a:cs typeface="+mj-cs"/>
              </a:rPr>
              <a:t>pique their interest.</a:t>
            </a:r>
          </a:p>
        </p:txBody>
      </p:sp>
    </p:spTree>
    <p:extLst>
      <p:ext uri="{BB962C8B-B14F-4D97-AF65-F5344CB8AC3E}">
        <p14:creationId xmlns:p14="http://schemas.microsoft.com/office/powerpoint/2010/main" val="386296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838200"/>
            <a:ext cx="8229600" cy="639763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rgbClr val="FF7C80"/>
                </a:solidFill>
              </a:rPr>
              <a:t>Findings: Low and non-use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14400" y="1676400"/>
            <a:ext cx="6858000" cy="40386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</a:rPr>
              <a:t>Students  experience </a:t>
            </a:r>
            <a:r>
              <a:rPr lang="en-US" dirty="0" smtClean="0">
                <a:solidFill>
                  <a:schemeClr val="tx1"/>
                </a:solidFill>
              </a:rPr>
              <a:t>barriers, or challenges, to accessing information for academic </a:t>
            </a:r>
            <a:r>
              <a:rPr lang="en-US" dirty="0" smtClean="0">
                <a:solidFill>
                  <a:schemeClr val="tx1"/>
                </a:solidFill>
              </a:rPr>
              <a:t>assignments:</a:t>
            </a:r>
          </a:p>
          <a:p>
            <a:pPr marL="0" indent="0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Blip>
                <a:blip r:embed="rId2"/>
              </a:buBlip>
            </a:pPr>
            <a:r>
              <a:rPr lang="en-US" sz="2400" dirty="0" smtClean="0">
                <a:solidFill>
                  <a:schemeClr val="tx1"/>
                </a:solidFill>
              </a:rPr>
              <a:t>lack of time</a:t>
            </a:r>
          </a:p>
          <a:p>
            <a:pPr marL="796925" lvl="1" indent="-342900">
              <a:spcBef>
                <a:spcPts val="0"/>
              </a:spcBef>
              <a:buBlip>
                <a:blip r:embed="rId2"/>
              </a:buBlip>
            </a:pPr>
            <a:r>
              <a:rPr lang="en-US" sz="2400" dirty="0">
                <a:solidFill>
                  <a:schemeClr val="tx1"/>
                </a:solidFill>
              </a:rPr>
              <a:t>l</a:t>
            </a:r>
            <a:r>
              <a:rPr lang="en-US" sz="2400" dirty="0" smtClean="0">
                <a:solidFill>
                  <a:schemeClr val="tx1"/>
                </a:solidFill>
              </a:rPr>
              <a:t>ack of content expertise </a:t>
            </a:r>
          </a:p>
          <a:p>
            <a:pPr marL="796925" lvl="1" indent="-342900">
              <a:spcBef>
                <a:spcPts val="0"/>
              </a:spcBef>
              <a:buBlip>
                <a:blip r:embed="rId2"/>
              </a:buBlip>
            </a:pPr>
            <a:r>
              <a:rPr lang="en-US" sz="2400" dirty="0" smtClean="0">
                <a:solidFill>
                  <a:schemeClr val="tx1"/>
                </a:solidFill>
              </a:rPr>
              <a:t>lack of confidence </a:t>
            </a:r>
          </a:p>
          <a:p>
            <a:pPr marL="796925" lvl="1" indent="-342900">
              <a:spcBef>
                <a:spcPts val="0"/>
              </a:spcBef>
              <a:buBlip>
                <a:blip r:embed="rId2"/>
              </a:buBlip>
            </a:pPr>
            <a:r>
              <a:rPr lang="en-US" sz="2400" dirty="0">
                <a:solidFill>
                  <a:schemeClr val="tx1"/>
                </a:solidFill>
              </a:rPr>
              <a:t>l</a:t>
            </a:r>
            <a:r>
              <a:rPr lang="en-US" sz="2400" dirty="0" smtClean="0">
                <a:solidFill>
                  <a:schemeClr val="tx1"/>
                </a:solidFill>
              </a:rPr>
              <a:t>ack of </a:t>
            </a:r>
            <a:r>
              <a:rPr lang="en-US" sz="2400" dirty="0" smtClean="0">
                <a:solidFill>
                  <a:schemeClr val="tx1"/>
                </a:solidFill>
              </a:rPr>
              <a:t>technical expertise</a:t>
            </a:r>
          </a:p>
          <a:p>
            <a:pPr marL="0" indent="0">
              <a:spcBef>
                <a:spcPts val="0"/>
              </a:spcBef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</a:rPr>
              <a:t>This includes difficulty evaluating best information, search term confusion, and bad links or outdated information.</a:t>
            </a:r>
            <a:endParaRPr lang="en-US" dirty="0" smtClean="0"/>
          </a:p>
        </p:txBody>
      </p:sp>
      <p:pic>
        <p:nvPicPr>
          <p:cNvPr id="6" name="Content Placeholder 1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" r="15514"/>
          <a:stretch/>
        </p:blipFill>
        <p:spPr>
          <a:xfrm>
            <a:off x="483098" y="2743200"/>
            <a:ext cx="1193302" cy="1828800"/>
          </a:xfrm>
          <a:prstGeom prst="rect">
            <a:avLst/>
          </a:prstGeom>
          <a:ln w="53975" cap="rnd">
            <a:noFill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228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9" t="26004" r="29722" b="13636"/>
          <a:stretch/>
        </p:blipFill>
        <p:spPr bwMode="auto">
          <a:xfrm>
            <a:off x="533400" y="533400"/>
            <a:ext cx="5838757" cy="563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400800" y="457200"/>
            <a:ext cx="2438400" cy="3352800"/>
          </a:xfrm>
        </p:spPr>
        <p:txBody>
          <a:bodyPr/>
          <a:lstStyle/>
          <a:p>
            <a:pPr>
              <a:buNone/>
            </a:pPr>
            <a:r>
              <a:rPr lang="en-US" sz="3000" dirty="0">
                <a:solidFill>
                  <a:srgbClr val="FF7C80"/>
                </a:solidFill>
              </a:rPr>
              <a:t>Dow Research Team Online Graduate Student Information Seeking Model</a:t>
            </a:r>
            <a:endParaRPr lang="en-US" sz="3000" dirty="0">
              <a:solidFill>
                <a:srgbClr val="FF7C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95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7" t="50174" r="28442" b="25000"/>
          <a:stretch/>
        </p:blipFill>
        <p:spPr bwMode="auto">
          <a:xfrm>
            <a:off x="914400" y="2057400"/>
            <a:ext cx="65151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884237"/>
            <a:ext cx="7467600" cy="639763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rgbClr val="FF7C80"/>
                </a:solidFill>
              </a:rPr>
              <a:t>Modes of Information Seeking </a:t>
            </a:r>
            <a:br>
              <a:rPr lang="en-US" dirty="0">
                <a:solidFill>
                  <a:srgbClr val="FF7C80"/>
                </a:solidFill>
              </a:rPr>
            </a:br>
            <a:r>
              <a:rPr lang="en-US" dirty="0">
                <a:solidFill>
                  <a:srgbClr val="FF7C80"/>
                </a:solidFill>
              </a:rPr>
              <a:t>(</a:t>
            </a:r>
            <a:r>
              <a:rPr lang="en-US" dirty="0">
                <a:solidFill>
                  <a:srgbClr val="FF7C80"/>
                </a:solidFill>
              </a:rPr>
              <a:t>Derived from Bates)</a:t>
            </a:r>
            <a:endParaRPr lang="en-US" dirty="0">
              <a:solidFill>
                <a:srgbClr val="FF7C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92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381000"/>
            <a:ext cx="75438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7C80"/>
                </a:solidFill>
              </a:rPr>
              <a:t>V. Conclusions</a:t>
            </a:r>
            <a:endParaRPr lang="en-US" dirty="0">
              <a:solidFill>
                <a:srgbClr val="FF7C80"/>
              </a:solidFill>
            </a:endParaRPr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" r="15514"/>
          <a:stretch/>
        </p:blipFill>
        <p:spPr>
          <a:xfrm>
            <a:off x="228600" y="2438400"/>
            <a:ext cx="1193302" cy="1828800"/>
          </a:xfrm>
          <a:prstGeom prst="rect">
            <a:avLst/>
          </a:prstGeom>
          <a:ln w="53975" cap="rnd">
            <a:noFill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914400" y="1143000"/>
            <a:ext cx="7620000" cy="4953000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rmAutofit/>
          </a:bodyPr>
          <a:lstStyle/>
          <a:p>
            <a:pPr marL="342900" indent="-342900">
              <a:spcAft>
                <a:spcPts val="1200"/>
              </a:spcAft>
              <a:buBlip>
                <a:blip r:embed="rId3"/>
              </a:buBlip>
            </a:pPr>
            <a:r>
              <a:rPr lang="en-US" sz="2400" dirty="0" smtClean="0"/>
              <a:t>Limitations </a:t>
            </a:r>
            <a:r>
              <a:rPr lang="en-US" sz="2400" dirty="0" smtClean="0"/>
              <a:t>exist </a:t>
            </a:r>
            <a:r>
              <a:rPr lang="en-US" sz="2400" dirty="0" smtClean="0"/>
              <a:t>in the study</a:t>
            </a:r>
          </a:p>
          <a:p>
            <a:pPr marL="342900" indent="-342900">
              <a:spcAft>
                <a:spcPts val="1200"/>
              </a:spcAft>
              <a:buBlip>
                <a:blip r:embed="rId3"/>
              </a:buBlip>
            </a:pPr>
            <a:r>
              <a:rPr lang="en-US" sz="2400" dirty="0" smtClean="0"/>
              <a:t>Our view of what students know and do has changed.</a:t>
            </a:r>
            <a:endParaRPr lang="en-US" sz="2400" dirty="0"/>
          </a:p>
          <a:p>
            <a:pPr marL="742950" lvl="1" indent="-285750">
              <a:spcAft>
                <a:spcPts val="1200"/>
              </a:spcAft>
              <a:buBlip>
                <a:blip r:embed="rId3"/>
              </a:buBlip>
            </a:pPr>
            <a:r>
              <a:rPr lang="en-US" sz="2400" dirty="0" smtClean="0"/>
              <a:t>The idea of a librarian as an academic expert is not</a:t>
            </a:r>
            <a:br>
              <a:rPr lang="en-US" sz="2400" dirty="0" smtClean="0"/>
            </a:br>
            <a:r>
              <a:rPr lang="en-US" sz="2400" dirty="0" smtClean="0"/>
              <a:t>an ideal that students necessarily </a:t>
            </a:r>
            <a:r>
              <a:rPr lang="en-US" sz="2400" dirty="0" smtClean="0"/>
              <a:t>accept, </a:t>
            </a:r>
            <a:r>
              <a:rPr lang="en-US" sz="2400" dirty="0" smtClean="0"/>
              <a:t>so librarians must not wait for students to ask for assistance.</a:t>
            </a:r>
          </a:p>
          <a:p>
            <a:pPr marL="800100" lvl="1" indent="-342900">
              <a:spcAft>
                <a:spcPts val="1200"/>
              </a:spcAft>
              <a:buBlip>
                <a:blip r:embed="rId3"/>
              </a:buBlip>
            </a:pPr>
            <a:r>
              <a:rPr lang="en-US" sz="2400" dirty="0" smtClean="0"/>
              <a:t>Librarians must communicate through many venues and form collaborative partnerships on </a:t>
            </a:r>
            <a:r>
              <a:rPr lang="en-US" sz="2400" dirty="0" smtClean="0"/>
              <a:t>campus, </a:t>
            </a:r>
            <a:r>
              <a:rPr lang="en-US" sz="2400" dirty="0" smtClean="0"/>
              <a:t>particularly with professors.</a:t>
            </a:r>
          </a:p>
          <a:p>
            <a:pPr marL="342900" indent="-342900">
              <a:spcAft>
                <a:spcPts val="1200"/>
              </a:spcAft>
              <a:buBlip>
                <a:blip r:embed="rId3"/>
              </a:buBlip>
            </a:pPr>
            <a:r>
              <a:rPr lang="en-US" sz="2400" dirty="0" smtClean="0"/>
              <a:t>Future research opportunities exist.</a:t>
            </a:r>
          </a:p>
          <a:p>
            <a:endParaRPr lang="en-US" sz="24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6296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838200"/>
            <a:ext cx="75438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7C80"/>
                </a:solidFill>
              </a:rPr>
              <a:t>VI. Action Steps - Handout</a:t>
            </a:r>
            <a:endParaRPr lang="en-US" dirty="0">
              <a:solidFill>
                <a:srgbClr val="FF7C80"/>
              </a:solidFill>
            </a:endParaRPr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" r="15514"/>
          <a:stretch/>
        </p:blipFill>
        <p:spPr>
          <a:xfrm flipH="1">
            <a:off x="6324600" y="609600"/>
            <a:ext cx="1193302" cy="1828800"/>
          </a:xfrm>
          <a:prstGeom prst="rect">
            <a:avLst/>
          </a:prstGeom>
          <a:ln w="53975" cap="rnd">
            <a:noFill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048000" y="2057400"/>
            <a:ext cx="6019800" cy="3657600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43875" l="3495" r="38835">
                        <a14:foregroundMark x1="24272" y1="29915" x2="24272" y2="29915"/>
                        <a14:foregroundMark x1="27573" y1="30484" x2="27573" y2="30484"/>
                        <a14:foregroundMark x1="31068" y1="31054" x2="31068" y2="31054"/>
                        <a14:foregroundMark x1="33786" y1="30484" x2="33786" y2="30484"/>
                        <a14:foregroundMark x1="24272" y1="39601" x2="24272" y2="39601"/>
                        <a14:foregroundMark x1="26990" y1="37892" x2="26990" y2="37892"/>
                        <a14:foregroundMark x1="30097" y1="37892" x2="30097" y2="37892"/>
                        <a14:foregroundMark x1="32427" y1="40171" x2="32427" y2="40171"/>
                        <a14:foregroundMark x1="34757" y1="39031" x2="34757" y2="39031"/>
                        <a14:foregroundMark x1="36117" y1="38462" x2="36117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45" r="60800" b="56673"/>
          <a:stretch/>
        </p:blipFill>
        <p:spPr bwMode="auto">
          <a:xfrm>
            <a:off x="990600" y="2032000"/>
            <a:ext cx="1104900" cy="838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2082800"/>
            <a:ext cx="3962400" cy="26670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2032000"/>
            <a:ext cx="4724400" cy="106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ea typeface="+mj-ea"/>
                <a:cs typeface="+mj-cs"/>
              </a:rPr>
              <a:t>Students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ea typeface="+mj-ea"/>
                <a:cs typeface="+mj-cs"/>
              </a:rPr>
              <a:t>Make Smart Choices, Get it Right!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2700" y="3346450"/>
            <a:ext cx="4724400" cy="10795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Librarians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Help Students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Make Smart Choices!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10" name="Picture 9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43875" l="3495" r="38835">
                        <a14:foregroundMark x1="24272" y1="29915" x2="24272" y2="29915"/>
                        <a14:foregroundMark x1="27573" y1="30484" x2="27573" y2="30484"/>
                        <a14:foregroundMark x1="31068" y1="31054" x2="31068" y2="31054"/>
                        <a14:foregroundMark x1="33786" y1="30484" x2="33786" y2="30484"/>
                        <a14:foregroundMark x1="24272" y1="39601" x2="24272" y2="39601"/>
                        <a14:foregroundMark x1="26990" y1="37892" x2="26990" y2="37892"/>
                        <a14:foregroundMark x1="30097" y1="37892" x2="30097" y2="37892"/>
                        <a14:foregroundMark x1="32427" y1="40171" x2="32427" y2="40171"/>
                        <a14:foregroundMark x1="34757" y1="39031" x2="34757" y2="39031"/>
                        <a14:foregroundMark x1="36117" y1="38462" x2="36117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45" r="60800" b="56673"/>
          <a:stretch/>
        </p:blipFill>
        <p:spPr bwMode="auto">
          <a:xfrm>
            <a:off x="1028700" y="3467100"/>
            <a:ext cx="1104900" cy="838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296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recycle_wd.png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005463" y="1371600"/>
            <a:ext cx="4852537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Content Placeholder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" r="15514"/>
          <a:stretch/>
        </p:blipFill>
        <p:spPr>
          <a:xfrm>
            <a:off x="609600" y="2590800"/>
            <a:ext cx="1193302" cy="1828800"/>
          </a:xfrm>
          <a:prstGeom prst="rect">
            <a:avLst/>
          </a:prstGeom>
          <a:ln w="53975" cap="rnd">
            <a:noFill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914400" y="649069"/>
            <a:ext cx="27868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7C80"/>
                </a:solidFill>
                <a:latin typeface="+mj-lt"/>
                <a:ea typeface="+mj-ea"/>
                <a:cs typeface="Segoe UI" pitchFamily="34" charset="0"/>
              </a:rPr>
              <a:t>V. </a:t>
            </a:r>
            <a:r>
              <a:rPr lang="en-US" sz="3600" b="1" dirty="0" smtClean="0">
                <a:solidFill>
                  <a:srgbClr val="FF7C80"/>
                </a:solidFill>
                <a:latin typeface="+mj-lt"/>
                <a:ea typeface="+mj-ea"/>
                <a:cs typeface="Segoe UI" pitchFamily="34" charset="0"/>
              </a:rPr>
              <a:t>Questions?</a:t>
            </a:r>
            <a:endParaRPr lang="en-US" sz="3600" b="1" dirty="0">
              <a:solidFill>
                <a:srgbClr val="FF7C80"/>
              </a:solidFill>
              <a:latin typeface="+mj-lt"/>
              <a:ea typeface="+mj-ea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M_global_desk">
  <a:themeElements>
    <a:clrScheme name="custom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232F7C"/>
      </a:accent1>
      <a:accent2>
        <a:srgbClr val="237BD6"/>
      </a:accent2>
      <a:accent3>
        <a:srgbClr val="D0082B"/>
      </a:accent3>
      <a:accent4>
        <a:srgbClr val="CED008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Perpetua" pitchFamily="18" charset="0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F4A8C20-2BB2-4ED7-A688-DD1B39834E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PM_global_desk</Template>
  <TotalTime>1657</TotalTime>
  <Words>408</Words>
  <Application>Microsoft Office PowerPoint</Application>
  <PresentationFormat>On-screen Show (4:3)</PresentationFormat>
  <Paragraphs>116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Perpetua</vt:lpstr>
      <vt:lpstr>Cambria</vt:lpstr>
      <vt:lpstr>Times New Roman</vt:lpstr>
      <vt:lpstr>Segoe UI</vt:lpstr>
      <vt:lpstr>Calibri</vt:lpstr>
      <vt:lpstr>PM_global_desk</vt:lpstr>
      <vt:lpstr>Infoliteracy@adistance</vt:lpstr>
      <vt:lpstr>I. Introduction</vt:lpstr>
      <vt:lpstr>Today’s Agenda</vt:lpstr>
      <vt:lpstr>II. Problem &amp; Theoretical Framework</vt:lpstr>
      <vt:lpstr>Marcia Bates (2002)</vt:lpstr>
      <vt:lpstr>Bates’ (2002) Basic Premises</vt:lpstr>
      <vt:lpstr>III. Methodology</vt:lpstr>
      <vt:lpstr>Respondents - Zoomerang</vt:lpstr>
      <vt:lpstr>Semi-Structured Interviews</vt:lpstr>
      <vt:lpstr>Coding</vt:lpstr>
      <vt:lpstr>IV. Findings: Low and non-use</vt:lpstr>
      <vt:lpstr>Findings: Low and non-use</vt:lpstr>
      <vt:lpstr>Dow Research Team Online Graduate Student Information Seeking Model</vt:lpstr>
      <vt:lpstr>Modes of Information Seeking  (Derived from Bates)</vt:lpstr>
      <vt:lpstr>V. Conclusions</vt:lpstr>
      <vt:lpstr>VI. Action Steps - Handout</vt:lpstr>
      <vt:lpstr>PowerPoint Presentation</vt:lpstr>
    </vt:vector>
  </TitlesOfParts>
  <Company>Emporia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Desk</dc:title>
  <dc:creator>Sandy Valenti</dc:creator>
  <cp:lastModifiedBy>Sandra Valenti</cp:lastModifiedBy>
  <cp:revision>46</cp:revision>
  <dcterms:created xsi:type="dcterms:W3CDTF">2012-03-19T19:11:26Z</dcterms:created>
  <dcterms:modified xsi:type="dcterms:W3CDTF">2012-04-16T14:01:57Z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TC018572789991</vt:lpwstr>
  </property>
</Properties>
</file>