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9" r:id="rId3"/>
    <p:sldId id="290" r:id="rId4"/>
    <p:sldId id="257" r:id="rId5"/>
    <p:sldId id="258" r:id="rId6"/>
    <p:sldId id="259" r:id="rId7"/>
    <p:sldId id="260" r:id="rId8"/>
    <p:sldId id="261" r:id="rId9"/>
    <p:sldId id="292" r:id="rId10"/>
    <p:sldId id="293" r:id="rId11"/>
    <p:sldId id="263" r:id="rId12"/>
    <p:sldId id="268" r:id="rId13"/>
    <p:sldId id="267" r:id="rId14"/>
    <p:sldId id="269" r:id="rId15"/>
    <p:sldId id="294" r:id="rId16"/>
    <p:sldId id="266" r:id="rId17"/>
    <p:sldId id="273" r:id="rId18"/>
    <p:sldId id="270" r:id="rId19"/>
    <p:sldId id="271" r:id="rId20"/>
    <p:sldId id="278" r:id="rId21"/>
    <p:sldId id="272" r:id="rId22"/>
    <p:sldId id="295" r:id="rId23"/>
    <p:sldId id="275" r:id="rId24"/>
    <p:sldId id="277" r:id="rId25"/>
    <p:sldId id="276" r:id="rId26"/>
    <p:sldId id="296" r:id="rId27"/>
    <p:sldId id="280" r:id="rId28"/>
    <p:sldId id="281" r:id="rId29"/>
    <p:sldId id="282" r:id="rId30"/>
    <p:sldId id="297" r:id="rId31"/>
    <p:sldId id="284" r:id="rId32"/>
    <p:sldId id="285" r:id="rId33"/>
    <p:sldId id="286" r:id="rId34"/>
    <p:sldId id="298" r:id="rId35"/>
    <p:sldId id="299" r:id="rId36"/>
    <p:sldId id="300" r:id="rId37"/>
    <p:sldId id="291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  <a:srgbClr val="00000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9231" autoAdjust="0"/>
    <p:restoredTop sz="94730" autoAdjust="0"/>
  </p:normalViewPr>
  <p:slideViewPr>
    <p:cSldViewPr>
      <p:cViewPr varScale="1">
        <p:scale>
          <a:sx n="70" d="100"/>
          <a:sy n="70" d="100"/>
        </p:scale>
        <p:origin x="-122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96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744C4-5710-45ED-98ED-FE026A6E8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6559C-00D7-45E2-8AAF-3DB322F4435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E819A-6A17-4995-8891-FD4A71F688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309AE-4303-4EF7-B32E-AE16750307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B25BF-ECCE-46FE-80D5-8BDAFAFBC4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CF42B-1513-4AC7-8AAE-27959C0E1F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AC41D-E0AA-4931-B6BA-F65D84ACCD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6EBC8-354C-4CAE-9B80-E2C67C278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AB43-14A5-4549-9015-EB86DB12B3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00EA1-0FEA-47F2-8F23-7121590B7F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24EA3-CE26-44A2-95E4-AA2420EF7D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150DD99-C3CD-420C-A8E7-B4D0ADDC083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ala.org/acrl/standards/profstandards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gif"/><Relationship Id="rId4" Type="http://schemas.microsoft.com/office/2007/relationships/hdphoto" Target="../media/hdphoto3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21.png"/><Relationship Id="rId4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microsoft.com/office/2007/relationships/hdphoto" Target="../media/hdphoto3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microsoft.com/office/2007/relationships/hdphoto" Target="../media/hdphoto3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27.png"/><Relationship Id="rId4" Type="http://schemas.microsoft.com/office/2007/relationships/hdphoto" Target="../media/hdphoto5.wdp"/><Relationship Id="rId9" Type="http://schemas.microsoft.com/office/2007/relationships/hdphoto" Target="../media/hdphoto7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33.png"/><Relationship Id="rId4" Type="http://schemas.microsoft.com/office/2007/relationships/hdphoto" Target="../media/hdphoto3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microsoft.com/office/2007/relationships/hdphoto" Target="../media/hdphoto10.wdp"/><Relationship Id="rId5" Type="http://schemas.openxmlformats.org/officeDocument/2006/relationships/image" Target="../media/image34.png"/><Relationship Id="rId4" Type="http://schemas.microsoft.com/office/2007/relationships/hdphoto" Target="../media/hdphoto3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microsoft.com/office/2007/relationships/hdphoto" Target="../media/hdphoto3.wdp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microsoft.com/office/2007/relationships/hdphoto" Target="../media/hdphoto3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microsoft.com/office/2007/relationships/hdphoto" Target="../media/hdphoto3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40.gif"/><Relationship Id="rId4" Type="http://schemas.microsoft.com/office/2007/relationships/hdphoto" Target="../media/hdphoto3.wdp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hyperlink" Target="mailto:svalenti@emporia.edu" TargetMode="External"/><Relationship Id="rId4" Type="http://schemas.openxmlformats.org/officeDocument/2006/relationships/hyperlink" Target="mailto:tsummey@emporia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4267200"/>
            <a:ext cx="6146205" cy="609600"/>
          </a:xfrm>
        </p:spPr>
        <p:txBody>
          <a:bodyPr/>
          <a:lstStyle/>
          <a:p>
            <a:r>
              <a:rPr lang="en-US" dirty="0" smtClean="0"/>
              <a:t>Using the ADDIE model to create instruction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9981" y="4758519"/>
            <a:ext cx="8174019" cy="2100618"/>
          </a:xfrm>
        </p:spPr>
        <p:txBody>
          <a:bodyPr/>
          <a:lstStyle/>
          <a:p>
            <a:r>
              <a:rPr lang="en-US" dirty="0" smtClean="0"/>
              <a:t>But We Don’t Have an Instructional Designer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-1"/>
            <a:ext cx="4495800" cy="439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36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44" y="380999"/>
            <a:ext cx="7976756" cy="5331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4289" y="5334000"/>
            <a:ext cx="6512511" cy="1143000"/>
          </a:xfrm>
        </p:spPr>
        <p:txBody>
          <a:bodyPr/>
          <a:lstStyle/>
          <a:p>
            <a:r>
              <a:rPr lang="en-US" dirty="0" smtClean="0"/>
              <a:t>Anytime, Anywhere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173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610600" cy="6477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4251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1200" y="4372168"/>
            <a:ext cx="2514600" cy="1143000"/>
          </a:xfrm>
        </p:spPr>
        <p:txBody>
          <a:bodyPr/>
          <a:lstStyle/>
          <a:p>
            <a:r>
              <a:rPr lang="en-US" dirty="0" smtClean="0"/>
              <a:t>ADDIE?</a:t>
            </a:r>
            <a:endParaRPr lang="en-US" dirty="0"/>
          </a:p>
        </p:txBody>
      </p:sp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9" b="96497" l="0" r="100000">
                        <a14:foregroundMark x1="19222" y1="3344" x2="19222" y2="3344"/>
                        <a14:foregroundMark x1="32181" y1="69904" x2="32181" y2="69904"/>
                        <a14:foregroundMark x1="33693" y1="93631" x2="33693" y2="936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14266"/>
            <a:ext cx="4410075" cy="598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808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959" b="93557" l="6667" r="95167">
                        <a14:foregroundMark x1="57500" y1="13144" x2="57500" y2="13144"/>
                        <a14:foregroundMark x1="62833" y1="12371" x2="62833" y2="12371"/>
                        <a14:foregroundMark x1="69000" y1="13402" x2="69000" y2="13402"/>
                        <a14:foregroundMark x1="70667" y1="12371" x2="70667" y2="12371"/>
                        <a14:foregroundMark x1="71167" y1="20361" x2="71167" y2="20361"/>
                        <a14:foregroundMark x1="68833" y1="17526" x2="68833" y2="17526"/>
                        <a14:foregroundMark x1="58500" y1="20361" x2="58500" y2="20361"/>
                        <a14:foregroundMark x1="60667" y1="19072" x2="60667" y2="19072"/>
                        <a14:foregroundMark x1="82833" y1="60309" x2="82833" y2="60309"/>
                        <a14:foregroundMark x1="87167" y1="64433" x2="87167" y2="64433"/>
                        <a14:foregroundMark x1="90333" y1="55155" x2="90333" y2="55155"/>
                        <a14:foregroundMark x1="82167" y1="54124" x2="82167" y2="54124"/>
                        <a14:foregroundMark x1="78167" y1="67784" x2="78167" y2="67784"/>
                        <a14:foregroundMark x1="86000" y1="75000" x2="86000" y2="75000"/>
                        <a14:foregroundMark x1="92667" y1="67784" x2="92667" y2="67784"/>
                        <a14:foregroundMark x1="91167" y1="62887" x2="91167" y2="62887"/>
                        <a14:foregroundMark x1="88667" y1="69845" x2="88667" y2="69845"/>
                        <a14:foregroundMark x1="65500" y1="19330" x2="65500" y2="19330"/>
                        <a14:foregroundMark x1="63333" y1="18557" x2="63333" y2="18557"/>
                        <a14:foregroundMark x1="65667" y1="13402" x2="65667" y2="13402"/>
                        <a14:foregroundMark x1="79833" y1="60567" x2="79833" y2="60567"/>
                        <a14:foregroundMark x1="82833" y1="68041" x2="82833" y2="68041"/>
                        <a14:foregroundMark x1="86500" y1="54381" x2="86500" y2="54381"/>
                        <a14:foregroundMark x1="85333" y1="70361" x2="85333" y2="70361"/>
                        <a14:foregroundMark x1="72833" y1="14175" x2="72833" y2="14175"/>
                        <a14:foregroundMark x1="59667" y1="12629" x2="59667" y2="12629"/>
                        <a14:foregroundMark x1="67167" y1="12371" x2="67167" y2="12371"/>
                        <a14:foregroundMark x1="58333" y1="18299" x2="58333" y2="18299"/>
                        <a14:foregroundMark x1="90333" y1="59021" x2="90333" y2="59021"/>
                        <a14:foregroundMark x1="84833" y1="56443" x2="84833" y2="56443"/>
                        <a14:foregroundMark x1="80833" y1="72680" x2="80833" y2="72680"/>
                        <a14:foregroundMark x1="81333" y1="64948" x2="81333" y2="64948"/>
                        <a14:foregroundMark x1="77833" y1="59021" x2="77833" y2="59021"/>
                        <a14:foregroundMark x1="86833" y1="72165" x2="86833" y2="72165"/>
                        <a14:foregroundMark x1="66833" y1="16753" x2="66833" y2="16753"/>
                        <a14:foregroundMark x1="36833" y1="18557" x2="36833" y2="18557"/>
                        <a14:foregroundMark x1="42333" y1="17526" x2="42333" y2="17526"/>
                        <a14:foregroundMark x1="39500" y1="17784" x2="39500" y2="17784"/>
                        <a14:foregroundMark x1="48667" y1="17784" x2="48667" y2="17784"/>
                        <a14:foregroundMark x1="44000" y1="17526" x2="44000" y2="17526"/>
                        <a14:foregroundMark x1="46000" y1="20103" x2="46000" y2="20103"/>
                        <a14:foregroundMark x1="87000" y1="57732" x2="87000" y2="57732"/>
                        <a14:backgroundMark x1="500" y1="1546" x2="500" y2="1546"/>
                        <a14:backgroundMark x1="9333" y1="2320" x2="9333" y2="2320"/>
                        <a14:backgroundMark x1="5333" y1="2320" x2="5333" y2="2320"/>
                        <a14:backgroundMark x1="2333" y1="4897" x2="2333" y2="4897"/>
                        <a14:backgroundMark x1="1000" y1="9794" x2="1000" y2="9794"/>
                        <a14:backgroundMark x1="77833" y1="41495" x2="77833" y2="41495"/>
                        <a14:backgroundMark x1="31333" y1="98969" x2="31333" y2="98969"/>
                        <a14:backgroundMark x1="20000" y1="87371" x2="20000" y2="87371"/>
                        <a14:backgroundMark x1="15333" y1="46907" x2="15333" y2="46907"/>
                        <a14:backgroundMark x1="46833" y1="15206" x2="46833" y2="15206"/>
                        <a14:backgroundMark x1="84500" y1="80670" x2="84500" y2="80670"/>
                        <a14:backgroundMark x1="40500" y1="20619" x2="40500" y2="206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76" t="10025" r="5114" b="5039"/>
          <a:stretch/>
        </p:blipFill>
        <p:spPr>
          <a:xfrm>
            <a:off x="1143000" y="914400"/>
            <a:ext cx="4926842" cy="3138985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</p:spPr>
        <p:txBody>
          <a:bodyPr/>
          <a:lstStyle/>
          <a:p>
            <a:r>
              <a:rPr lang="en-US" dirty="0" smtClean="0"/>
              <a:t>Chunking Down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79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Iterative Process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709" y="859917"/>
            <a:ext cx="2895600" cy="2852166"/>
          </a:xfrm>
          <a:prstGeom prst="rect">
            <a:avLst/>
          </a:prstGeom>
        </p:spPr>
      </p:pic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064277" y="836778"/>
            <a:ext cx="2895600" cy="2852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219" y="865696"/>
            <a:ext cx="2895600" cy="284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465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" dur="20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52437"/>
            <a:ext cx="2800350" cy="39671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1" y="4372168"/>
            <a:ext cx="6934200" cy="1143000"/>
          </a:xfrm>
        </p:spPr>
        <p:txBody>
          <a:bodyPr/>
          <a:lstStyle/>
          <a:p>
            <a:r>
              <a:rPr lang="en-US" dirty="0" smtClean="0"/>
              <a:t>Subject Matter Expert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10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4372168"/>
            <a:ext cx="4191000" cy="1143000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Proficiencies</a:t>
            </a:r>
            <a:endParaRPr lang="en-US" dirty="0"/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76400"/>
            <a:ext cx="6019800" cy="11144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129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07"/>
          <a:stretch/>
        </p:blipFill>
        <p:spPr bwMode="auto">
          <a:xfrm>
            <a:off x="533400" y="304799"/>
            <a:ext cx="8142857" cy="3930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Instructional Design and Libraries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130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BLAAM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391400" cy="347472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Assess instructional needs and situation</a:t>
            </a:r>
          </a:p>
          <a:p>
            <a:r>
              <a:rPr lang="en-US" sz="2800" dirty="0" smtClean="0"/>
              <a:t>Determine learning objectives</a:t>
            </a:r>
          </a:p>
          <a:p>
            <a:r>
              <a:rPr lang="en-US" sz="2800" dirty="0" smtClean="0"/>
              <a:t>Develop an instructional plan and activities</a:t>
            </a:r>
          </a:p>
          <a:p>
            <a:r>
              <a:rPr lang="en-US" sz="2800" dirty="0" smtClean="0"/>
              <a:t>Deliver the instruction</a:t>
            </a:r>
          </a:p>
          <a:p>
            <a:r>
              <a:rPr lang="en-US" sz="2800" dirty="0" smtClean="0"/>
              <a:t>Measure outcomes against learning objectives</a:t>
            </a:r>
          </a:p>
          <a:p>
            <a:endParaRPr lang="en-US" dirty="0"/>
          </a:p>
        </p:txBody>
      </p:sp>
      <p:pic>
        <p:nvPicPr>
          <p:cNvPr id="4099" name="Picture 3" descr="C:\Users\tsummey\AppData\Local\Microsoft\Windows\Temporary Internet Files\Content.IE5\1M3ROEVQ\MP900443246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318" y="4114800"/>
            <a:ext cx="3281363" cy="2183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672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200400"/>
            <a:ext cx="3273923" cy="3200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82" t="3582" r="37355" b="66965"/>
          <a:stretch/>
        </p:blipFill>
        <p:spPr>
          <a:xfrm>
            <a:off x="6172200" y="2628332"/>
            <a:ext cx="1842447" cy="20198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502920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77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200400"/>
            <a:ext cx="3273923" cy="3200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82" t="3582" r="37355" b="66965"/>
          <a:stretch/>
        </p:blipFill>
        <p:spPr>
          <a:xfrm>
            <a:off x="6172200" y="2628332"/>
            <a:ext cx="1842447" cy="20198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74878"/>
            <a:ext cx="5029200" cy="325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6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200400"/>
            <a:ext cx="3273923" cy="3200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82" t="3582" r="37355" b="66965"/>
          <a:stretch/>
        </p:blipFill>
        <p:spPr>
          <a:xfrm>
            <a:off x="6172200" y="2628332"/>
            <a:ext cx="1842447" cy="20198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66298"/>
            <a:ext cx="5029200" cy="334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6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200400"/>
            <a:ext cx="3273923" cy="3200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82" t="3582" r="37355" b="66965"/>
          <a:stretch/>
        </p:blipFill>
        <p:spPr>
          <a:xfrm>
            <a:off x="6172200" y="2628332"/>
            <a:ext cx="1842447" cy="201986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74" y="762000"/>
            <a:ext cx="4619625" cy="31908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36" y="762000"/>
            <a:ext cx="4762500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901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8558213" cy="471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3693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200400"/>
            <a:ext cx="3273923" cy="3200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811" b="54865" l="67239" r="94980">
                        <a14:backgroundMark x1="68824" y1="28514" x2="68824" y2="285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507" t="25870" r="3118" b="44876"/>
          <a:stretch/>
        </p:blipFill>
        <p:spPr>
          <a:xfrm>
            <a:off x="7123361" y="3429000"/>
            <a:ext cx="2060811" cy="20062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90" y="304800"/>
            <a:ext cx="5534882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9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200400"/>
            <a:ext cx="3273923" cy="3200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811" b="54865" l="67239" r="94980">
                        <a14:backgroundMark x1="68824" y1="28514" x2="68824" y2="285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507" t="25870" r="3118" b="44876"/>
          <a:stretch/>
        </p:blipFill>
        <p:spPr>
          <a:xfrm>
            <a:off x="7123361" y="3429000"/>
            <a:ext cx="2060811" cy="20062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797683"/>
            <a:ext cx="4359613" cy="400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79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200400"/>
            <a:ext cx="3273923" cy="3200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811" b="54865" l="67239" r="94980">
                        <a14:backgroundMark x1="68824" y1="28514" x2="68824" y2="285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507" t="25870" r="3118" b="44876"/>
          <a:stretch/>
        </p:blipFill>
        <p:spPr>
          <a:xfrm>
            <a:off x="7123361" y="3429000"/>
            <a:ext cx="2060811" cy="200622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501530"/>
            <a:ext cx="3276600" cy="4832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90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200400"/>
            <a:ext cx="3273923" cy="3200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811" b="54865" l="67239" r="94980">
                        <a14:backgroundMark x1="68824" y1="28514" x2="68824" y2="285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507" t="25870" r="3118" b="44876"/>
          <a:stretch/>
        </p:blipFill>
        <p:spPr>
          <a:xfrm>
            <a:off x="7123361" y="3429000"/>
            <a:ext cx="2060811" cy="2006221"/>
          </a:xfrm>
          <a:prstGeom prst="rect">
            <a:avLst/>
          </a:prstGeom>
        </p:spPr>
      </p:pic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39" y="633414"/>
            <a:ext cx="5165261" cy="34385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590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200400"/>
            <a:ext cx="3273923" cy="3200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811" b="54865" l="67239" r="94980">
                        <a14:backgroundMark x1="68824" y1="28514" x2="68824" y2="285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507" t="25870" r="3118" b="44876"/>
          <a:stretch/>
        </p:blipFill>
        <p:spPr>
          <a:xfrm>
            <a:off x="7123361" y="3429000"/>
            <a:ext cx="2060811" cy="200622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33400"/>
            <a:ext cx="4121020" cy="4038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6937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Remember your SME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52437"/>
            <a:ext cx="2800350" cy="39671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10837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8600"/>
            <a:ext cx="7162800" cy="649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81190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200400"/>
            <a:ext cx="3273923" cy="3200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29" t="64903" r="15735" b="6217"/>
          <a:stretch/>
        </p:blipFill>
        <p:spPr>
          <a:xfrm>
            <a:off x="6687574" y="4876800"/>
            <a:ext cx="1694426" cy="1676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118" b="93701" l="8268" r="8976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212" y="3546348"/>
            <a:ext cx="2515754" cy="25085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818" b="100000" l="1455" r="97091">
                        <a14:foregroundMark x1="40909" y1="70303" x2="40909" y2="70303"/>
                        <a14:foregroundMark x1="41636" y1="65455" x2="41636" y2="65455"/>
                        <a14:foregroundMark x1="43818" y1="59394" x2="43818" y2="59394"/>
                        <a14:backgroundMark x1="12000" y1="17576" x2="12000" y2="17576"/>
                        <a14:backgroundMark x1="41091" y1="46970" x2="41091" y2="469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1756">
            <a:off x="575786" y="899693"/>
            <a:ext cx="4178300" cy="25069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704" y="152400"/>
            <a:ext cx="3810000" cy="2857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762" b="95611" l="1365" r="98246">
                        <a14:backgroundMark x1="82846" y1="19436" x2="82846" y2="19436"/>
                        <a14:backgroundMark x1="15205" y1="17241" x2="15205" y2="17241"/>
                        <a14:backgroundMark x1="6823" y1="82132" x2="6823" y2="82132"/>
                        <a14:backgroundMark x1="87329" y1="88401" x2="87329" y2="884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74604"/>
            <a:ext cx="2133600" cy="132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58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200400"/>
            <a:ext cx="3273923" cy="3200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29" t="64903" r="15735" b="6217"/>
          <a:stretch/>
        </p:blipFill>
        <p:spPr>
          <a:xfrm>
            <a:off x="6687574" y="4876800"/>
            <a:ext cx="1694426" cy="1676400"/>
          </a:xfrm>
          <a:prstGeom prst="rect">
            <a:avLst/>
          </a:prstGeom>
        </p:spPr>
      </p:pic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214" r="98291">
                        <a14:foregroundMark x1="13675" y1="82042" x2="13675" y2="82042"/>
                        <a14:foregroundMark x1="16667" y1="75000" x2="16667" y2="75000"/>
                        <a14:foregroundMark x1="9829" y1="76761" x2="9829" y2="76761"/>
                        <a14:foregroundMark x1="19017" y1="91901" x2="19017" y2="91901"/>
                        <a14:foregroundMark x1="38462" y1="6690" x2="38462" y2="66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760294"/>
            <a:ext cx="4457700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480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200400"/>
            <a:ext cx="3273923" cy="3200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29" t="64903" r="15735" b="6217"/>
          <a:stretch/>
        </p:blipFill>
        <p:spPr>
          <a:xfrm>
            <a:off x="6687574" y="4876800"/>
            <a:ext cx="1694426" cy="16764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303759" y="1905000"/>
            <a:ext cx="408316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Practice</a:t>
            </a:r>
            <a:endParaRPr lang="en-US" sz="72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480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39" b="34545"/>
          <a:stretch/>
        </p:blipFill>
        <p:spPr bwMode="auto">
          <a:xfrm>
            <a:off x="175845" y="1905000"/>
            <a:ext cx="8815755" cy="2778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33477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200400"/>
            <a:ext cx="3273923" cy="3200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4595" b="93919" l="15720" r="442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963" t="64592" r="54895" b="6216"/>
          <a:stretch/>
        </p:blipFill>
        <p:spPr>
          <a:xfrm>
            <a:off x="5169524" y="4946176"/>
            <a:ext cx="1952500" cy="19118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86" b="96286" l="2286" r="968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0" y="838200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98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200400"/>
            <a:ext cx="3273923" cy="3200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4595" b="93919" l="15720" r="442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963" t="64592" r="54895" b="6216"/>
          <a:stretch/>
        </p:blipFill>
        <p:spPr>
          <a:xfrm>
            <a:off x="5169524" y="4946176"/>
            <a:ext cx="1952500" cy="191182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000" l="297" r="99110">
                        <a14:foregroundMark x1="18101" y1="53667" x2="18101" y2="53667"/>
                        <a14:foregroundMark x1="81899" y1="49333" x2="81899" y2="49333"/>
                        <a14:foregroundMark x1="64985" y1="97000" x2="64985" y2="97000"/>
                        <a14:foregroundMark x1="12760" y1="52667" x2="12760" y2="52667"/>
                        <a14:backgroundMark x1="46588" y1="1000" x2="46588" y2="1000"/>
                        <a14:backgroundMark x1="55193" y1="1667" x2="55193" y2="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15" y="651681"/>
            <a:ext cx="4572000" cy="4070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1640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200400"/>
            <a:ext cx="3273923" cy="3200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4595" b="93919" l="15720" r="442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963" t="64592" r="54895" b="6216"/>
          <a:stretch/>
        </p:blipFill>
        <p:spPr>
          <a:xfrm>
            <a:off x="5169524" y="4946176"/>
            <a:ext cx="1952500" cy="1911824"/>
          </a:xfrm>
          <a:prstGeom prst="rect">
            <a:avLst/>
          </a:prstGeom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680" y="767402"/>
            <a:ext cx="3333750" cy="4171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663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036" y="136650"/>
            <a:ext cx="7356764" cy="6547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13044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200400"/>
            <a:ext cx="3273923" cy="3200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757" b="55946" l="2774" r="302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085" r="68859" b="43482"/>
          <a:stretch/>
        </p:blipFill>
        <p:spPr>
          <a:xfrm>
            <a:off x="4648200" y="3505200"/>
            <a:ext cx="2057400" cy="19654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09600"/>
            <a:ext cx="3200400" cy="3638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6002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200400"/>
            <a:ext cx="3273923" cy="3200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757" b="55946" l="2774" r="302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085" r="68859" b="43482"/>
          <a:stretch/>
        </p:blipFill>
        <p:spPr>
          <a:xfrm>
            <a:off x="4648200" y="3505200"/>
            <a:ext cx="2057400" cy="196547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29" y="279744"/>
            <a:ext cx="7323832" cy="292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8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200400"/>
            <a:ext cx="3273923" cy="3200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757" b="55946" l="2774" r="302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085" r="68859" b="43482"/>
          <a:stretch/>
        </p:blipFill>
        <p:spPr>
          <a:xfrm>
            <a:off x="4648200" y="3505200"/>
            <a:ext cx="2057400" cy="196547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233" y="1371600"/>
            <a:ext cx="3476625" cy="47815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29" y="279744"/>
            <a:ext cx="7323832" cy="292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5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40" y="457200"/>
            <a:ext cx="7808259" cy="6033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22264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5257800"/>
            <a:ext cx="6512511" cy="1143000"/>
          </a:xfrm>
        </p:spPr>
        <p:txBody>
          <a:bodyPr/>
          <a:lstStyle/>
          <a:p>
            <a:r>
              <a:rPr lang="en-US" dirty="0" smtClean="0"/>
              <a:t>Using ISD in Libraries 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09" y="242455"/>
            <a:ext cx="4724400" cy="243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709" y="2970305"/>
            <a:ext cx="2874818" cy="1913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912424"/>
            <a:ext cx="2286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506063"/>
            <a:ext cx="2124075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025" y="2912424"/>
            <a:ext cx="2257425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59344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tsummey\AppData\Local\Microsoft\Windows\Temporary Internet Files\Content.IE5\1M3ROEVQ\MC90038330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57200"/>
            <a:ext cx="8696316" cy="5551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37142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905000"/>
            <a:ext cx="2286000" cy="2286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905000"/>
            <a:ext cx="19812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310986" y="4343399"/>
            <a:ext cx="30168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Terri </a:t>
            </a:r>
            <a:r>
              <a:rPr lang="en-US" dirty="0" smtClean="0"/>
              <a:t>Summey</a:t>
            </a:r>
          </a:p>
          <a:p>
            <a:pPr algn="ctr"/>
            <a:r>
              <a:rPr lang="en-US" dirty="0" smtClean="0"/>
              <a:t>Univ. Libraries and Archives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Head of Public </a:t>
            </a:r>
            <a:r>
              <a:rPr lang="en-US" dirty="0" smtClean="0"/>
              <a:t>Services</a:t>
            </a:r>
          </a:p>
          <a:p>
            <a:pPr algn="ctr"/>
            <a:r>
              <a:rPr lang="en-US" dirty="0" smtClean="0">
                <a:hlinkClick r:id="rId4"/>
              </a:rPr>
              <a:t>tsummey@emporia.edu</a:t>
            </a:r>
            <a:r>
              <a:rPr lang="en-US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873336" y="4343399"/>
            <a:ext cx="320732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Sandy </a:t>
            </a:r>
            <a:r>
              <a:rPr lang="en-US" dirty="0" smtClean="0"/>
              <a:t>Valenti</a:t>
            </a:r>
          </a:p>
          <a:p>
            <a:pPr algn="ctr"/>
            <a:r>
              <a:rPr lang="en-US" dirty="0" smtClean="0"/>
              <a:t>TCS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Instructional </a:t>
            </a:r>
            <a:r>
              <a:rPr lang="en-US" dirty="0" smtClean="0"/>
              <a:t>Technologist</a:t>
            </a:r>
          </a:p>
          <a:p>
            <a:pPr algn="ctr"/>
            <a:r>
              <a:rPr lang="en-US" dirty="0" smtClean="0">
                <a:hlinkClick r:id="rId5"/>
              </a:rPr>
              <a:t>svalenti@emporia.edu</a:t>
            </a:r>
            <a:r>
              <a:rPr lang="en-US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04800"/>
            <a:ext cx="4681091" cy="1096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9999111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260</TotalTime>
  <Words>72</Words>
  <Application>Microsoft Office PowerPoint</Application>
  <PresentationFormat>On-screen Show (4:3)</PresentationFormat>
  <Paragraphs>24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Slipstream</vt:lpstr>
      <vt:lpstr>But We Don’t Have an Instructional Designer</vt:lpstr>
      <vt:lpstr>Anytime, Anywhere</vt:lpstr>
      <vt:lpstr>PowerPoint Presentation</vt:lpstr>
      <vt:lpstr>ADDIE?</vt:lpstr>
      <vt:lpstr>Chunking Down</vt:lpstr>
      <vt:lpstr>Iterative Process</vt:lpstr>
      <vt:lpstr>Subject Matter Expert</vt:lpstr>
      <vt:lpstr>Proficiencies</vt:lpstr>
      <vt:lpstr>Instructional Design and Libraries</vt:lpstr>
      <vt:lpstr>BLAAM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Remember your SME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Using ISD in Libraries </vt:lpstr>
      <vt:lpstr>PowerPoint Presentation</vt:lpstr>
      <vt:lpstr>PowerPoint Presentation</vt:lpstr>
    </vt:vector>
  </TitlesOfParts>
  <Company>Emporia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But We Don’t Have an Instructional Designer</dc:title>
  <dc:creator>Sandra Valenti</dc:creator>
  <cp:lastModifiedBy>Terri Summey</cp:lastModifiedBy>
  <cp:revision>17</cp:revision>
  <dcterms:created xsi:type="dcterms:W3CDTF">2012-04-18T16:33:39Z</dcterms:created>
  <dcterms:modified xsi:type="dcterms:W3CDTF">2012-04-19T04:15:31Z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TC102885671033</vt:lpwstr>
  </property>
</Properties>
</file>