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8" r:id="rId2"/>
    <p:sldId id="329" r:id="rId3"/>
    <p:sldId id="330" r:id="rId4"/>
    <p:sldId id="313" r:id="rId5"/>
    <p:sldId id="314" r:id="rId6"/>
    <p:sldId id="315" r:id="rId7"/>
    <p:sldId id="335" r:id="rId8"/>
    <p:sldId id="317" r:id="rId9"/>
    <p:sldId id="336" r:id="rId10"/>
    <p:sldId id="337" r:id="rId11"/>
    <p:sldId id="320" r:id="rId12"/>
    <p:sldId id="338" r:id="rId13"/>
    <p:sldId id="339" r:id="rId14"/>
    <p:sldId id="340" r:id="rId15"/>
    <p:sldId id="343" r:id="rId16"/>
    <p:sldId id="344" r:id="rId17"/>
    <p:sldId id="341" r:id="rId18"/>
    <p:sldId id="325" r:id="rId19"/>
    <p:sldId id="324" r:id="rId20"/>
    <p:sldId id="326" r:id="rId21"/>
    <p:sldId id="327" r:id="rId22"/>
    <p:sldId id="282" r:id="rId23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pitchFamily="12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ael\AppData\Local\Temp\First%20Year%20Seminar%20numbers%2020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Kael\AppData\Local\Temp\First%20Year%20Seminar%20numbers%20201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Kael\AppData\Local\Temp\First%20Year%20Seminar%20numbers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Numbers!$D$12:$M$12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12</c:v>
                </c:pt>
                <c:pt idx="7">
                  <c:v>22</c:v>
                </c:pt>
                <c:pt idx="8">
                  <c:v>11</c:v>
                </c:pt>
                <c:pt idx="9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442048"/>
        <c:axId val="29443584"/>
        <c:axId val="0"/>
      </c:bar3DChart>
      <c:catAx>
        <c:axId val="29442048"/>
        <c:scaling>
          <c:orientation val="minMax"/>
        </c:scaling>
        <c:delete val="0"/>
        <c:axPos val="b"/>
        <c:majorTickMark val="out"/>
        <c:minorTickMark val="none"/>
        <c:tickLblPos val="nextTo"/>
        <c:crossAx val="29443584"/>
        <c:crosses val="autoZero"/>
        <c:auto val="1"/>
        <c:lblAlgn val="ctr"/>
        <c:lblOffset val="100"/>
        <c:noMultiLvlLbl val="0"/>
      </c:catAx>
      <c:valAx>
        <c:axId val="29443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442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Numbers!$N$12:$O$12</c:f>
              <c:numCache>
                <c:formatCode>General</c:formatCode>
                <c:ptCount val="2"/>
                <c:pt idx="0">
                  <c:v>37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459968"/>
        <c:axId val="29461504"/>
        <c:axId val="0"/>
      </c:bar3DChart>
      <c:catAx>
        <c:axId val="29459968"/>
        <c:scaling>
          <c:orientation val="minMax"/>
        </c:scaling>
        <c:delete val="1"/>
        <c:axPos val="b"/>
        <c:majorTickMark val="out"/>
        <c:minorTickMark val="none"/>
        <c:tickLblPos val="nextTo"/>
        <c:crossAx val="29461504"/>
        <c:crosses val="autoZero"/>
        <c:auto val="1"/>
        <c:lblAlgn val="ctr"/>
        <c:lblOffset val="100"/>
        <c:noMultiLvlLbl val="0"/>
      </c:catAx>
      <c:valAx>
        <c:axId val="2946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459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Numbers!$Q$12:$R$12</c:f>
              <c:numCache>
                <c:formatCode>General</c:formatCode>
                <c:ptCount val="2"/>
                <c:pt idx="0">
                  <c:v>31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477888"/>
        <c:axId val="29688576"/>
        <c:axId val="0"/>
      </c:bar3DChart>
      <c:catAx>
        <c:axId val="29477888"/>
        <c:scaling>
          <c:orientation val="minMax"/>
        </c:scaling>
        <c:delete val="1"/>
        <c:axPos val="b"/>
        <c:majorTickMark val="out"/>
        <c:minorTickMark val="none"/>
        <c:tickLblPos val="nextTo"/>
        <c:crossAx val="29688576"/>
        <c:crosses val="autoZero"/>
        <c:auto val="1"/>
        <c:lblAlgn val="ctr"/>
        <c:lblOffset val="100"/>
        <c:noMultiLvlLbl val="0"/>
      </c:catAx>
      <c:valAx>
        <c:axId val="29688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477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0.09839</cdr:x>
      <cdr:y>0.06657</cdr:y>
    </cdr:from>
    <cdr:to>
      <cdr:x>0.48945</cdr:x>
      <cdr:y>0.17197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1244" y="172462"/>
          <a:ext cx="1674256" cy="27307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>
              <a:latin typeface="Arial Black" panose="020B0A04020102020204" pitchFamily="34" charset="0"/>
            </a:rPr>
            <a:t>Overall</a:t>
          </a:r>
          <a:r>
            <a:rPr lang="en-US" sz="1400" baseline="0" dirty="0">
              <a:latin typeface="Arial Black" panose="020B0A04020102020204" pitchFamily="34" charset="0"/>
            </a:rPr>
            <a:t> Rating</a:t>
          </a:r>
          <a:endParaRPr lang="en-US" sz="1400" dirty="0">
            <a:latin typeface="Arial Black" panose="020B0A040201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0.50386</cdr:x>
      <cdr:y>0.05263</cdr:y>
    </cdr:from>
    <cdr:to>
      <cdr:x>0.98302</cdr:x>
      <cdr:y>0.56305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0091" y="152400"/>
          <a:ext cx="2044672" cy="147797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>
              <a:latin typeface="Arial Black" panose="020B0A04020102020204" pitchFamily="34" charset="0"/>
            </a:rPr>
            <a:t>Do</a:t>
          </a:r>
          <a:r>
            <a:rPr lang="en-US" sz="1400" baseline="0" dirty="0">
              <a:latin typeface="Arial Black" panose="020B0A04020102020204" pitchFamily="34" charset="0"/>
            </a:rPr>
            <a:t> your think this assignment helped reinforce what you learned during the race?</a:t>
          </a:r>
          <a:endParaRPr lang="en-US" sz="1400" dirty="0">
            <a:latin typeface="Arial Black" panose="020B0A040201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0.47708</cdr:x>
      <cdr:y>0.06597</cdr:y>
    </cdr:from>
    <cdr:to>
      <cdr:x>0.96042</cdr:x>
      <cdr:y>0.58333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81225" y="180975"/>
          <a:ext cx="2209800" cy="14192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>
              <a:latin typeface="Arial Black" panose="020B0A04020102020204" pitchFamily="34" charset="0"/>
            </a:rPr>
            <a:t>Do</a:t>
          </a:r>
          <a:r>
            <a:rPr lang="en-US" sz="1400" baseline="0">
              <a:latin typeface="Arial Black" panose="020B0A04020102020204" pitchFamily="34" charset="0"/>
            </a:rPr>
            <a:t> you think this iPad assignment was better or worse than the Amazing Library Race?</a:t>
          </a:r>
          <a:endParaRPr lang="en-US" sz="140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0.22466</cdr:x>
      <cdr:y>0.47784</cdr:y>
    </cdr:from>
    <cdr:to>
      <cdr:x>0.44931</cdr:x>
      <cdr:y>0.63357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990600" y="1371600"/>
          <a:ext cx="990600" cy="447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>
              <a:solidFill>
                <a:schemeClr val="bg1"/>
              </a:solidFill>
            </a:rPr>
            <a:t>Better</a:t>
          </a:r>
          <a:endParaRPr lang="en-US" sz="24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FBA07-FFBD-4DE7-AE38-11997AC238EA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32BAB-8AA6-4B03-8316-971EB3E12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02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95" tIns="45048" rIns="90095" bIns="45048" numCol="1" anchor="t" anchorCtr="0" compatLnSpc="1">
            <a:prstTxWarp prst="textNoShape">
              <a:avLst/>
            </a:prstTxWarp>
          </a:bodyPr>
          <a:lstStyle>
            <a:lvl1pPr defTabSz="882650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95" tIns="45048" rIns="90095" bIns="45048" numCol="1" anchor="t" anchorCtr="0" compatLnSpc="1">
            <a:prstTxWarp prst="textNoShape">
              <a:avLst/>
            </a:prstTxWarp>
          </a:bodyPr>
          <a:lstStyle>
            <a:lvl1pPr algn="r" defTabSz="882650">
              <a:defRPr sz="1200">
                <a:cs typeface="Arial" pitchFamily="34" charset="0"/>
              </a:defRPr>
            </a:lvl1pPr>
          </a:lstStyle>
          <a:p>
            <a:fld id="{F375E6CB-DA90-4A44-BA2D-3E199C5830B8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5325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6" tIns="46638" rIns="93276" bIns="4663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14714"/>
            <a:ext cx="5486400" cy="418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95" tIns="45048" rIns="90095" bIns="450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427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95" tIns="45048" rIns="90095" bIns="45048" numCol="1" anchor="b" anchorCtr="0" compatLnSpc="1">
            <a:prstTxWarp prst="textNoShape">
              <a:avLst/>
            </a:prstTxWarp>
          </a:bodyPr>
          <a:lstStyle>
            <a:lvl1pPr defTabSz="882650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829427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95" tIns="45048" rIns="90095" bIns="45048" numCol="1" anchor="b" anchorCtr="0" compatLnSpc="1">
            <a:prstTxWarp prst="textNoShape">
              <a:avLst/>
            </a:prstTxWarp>
          </a:bodyPr>
          <a:lstStyle>
            <a:lvl1pPr algn="r" defTabSz="882650">
              <a:defRPr sz="1200">
                <a:cs typeface="Arial" pitchFamily="34" charset="0"/>
              </a:defRPr>
            </a:lvl1pPr>
          </a:lstStyle>
          <a:p>
            <a:fld id="{DECFA092-A7E7-4813-BB24-8C0527F187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54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7788" y="8831084"/>
            <a:ext cx="2970212" cy="46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19" tIns="44859" rIns="89719" bIns="44859" anchor="b"/>
          <a:lstStyle>
            <a:lvl1pPr defTabSz="8953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defTabSz="8953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defTabSz="8953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defTabSz="8953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defTabSz="8953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algn="r"/>
            <a:fld id="{B2BA0807-7CD3-4C9C-BBAC-BA2B477EAA55}" type="slidenum">
              <a:rPr lang="en-US" sz="1200">
                <a:latin typeface="Times New Roman" pitchFamily="18" charset="0"/>
              </a:rPr>
              <a:pPr algn="r"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7788" y="8831084"/>
            <a:ext cx="2970212" cy="46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8" tIns="44864" rIns="89728" bIns="44864" anchor="b"/>
          <a:lstStyle>
            <a:lvl1pPr defTabSz="892175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defTabSz="892175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defTabSz="892175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defTabSz="892175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defTabSz="892175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algn="r"/>
            <a:fld id="{9E53BA4A-B1C2-427F-8CA2-00640AD0625C}" type="slidenum">
              <a:rPr lang="en-US" sz="1200">
                <a:latin typeface="Times New Roman" pitchFamily="18" charset="0"/>
              </a:rPr>
              <a:pPr algn="r"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349500" y="233363"/>
            <a:ext cx="2232025" cy="1674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Notes Placeholder 5"/>
          <p:cNvSpPr>
            <a:spLocks noGrp="1"/>
          </p:cNvSpPr>
          <p:nvPr/>
        </p:nvSpPr>
        <p:spPr bwMode="auto">
          <a:xfrm>
            <a:off x="914400" y="4416371"/>
            <a:ext cx="5029200" cy="418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19" tIns="44859" rIns="89719" bIns="44859"/>
          <a:lstStyle/>
          <a:p>
            <a:pPr defTabSz="882650" eaLnBrk="0" hangingPunct="0">
              <a:spcBef>
                <a:spcPct val="30000"/>
              </a:spcBef>
            </a:pPr>
            <a:endParaRPr lang="en-US" sz="1200">
              <a:latin typeface="Times New Roman" pitchFamily="18" charset="0"/>
            </a:endParaRPr>
          </a:p>
        </p:txBody>
      </p:sp>
      <p:sp>
        <p:nvSpPr>
          <p:cNvPr id="15365" name="Notes Placeholder 2"/>
          <p:cNvSpPr>
            <a:spLocks noGrp="1"/>
          </p:cNvSpPr>
          <p:nvPr>
            <p:ph type="body" idx="3"/>
          </p:nvPr>
        </p:nvSpPr>
        <p:spPr>
          <a:xfrm>
            <a:off x="914400" y="2578286"/>
            <a:ext cx="5346700" cy="4509101"/>
          </a:xfrm>
          <a:noFill/>
        </p:spPr>
        <p:txBody>
          <a:bodyPr lIns="89719" tIns="44859" rIns="89719" bIns="44859"/>
          <a:lstStyle/>
          <a:p>
            <a:endParaRPr lang="en-US" smtClean="0">
              <a:ea typeface="Geneva" pitchFamily="12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 txBox="1">
            <a:spLocks noGrp="1" noChangeArrowheads="1"/>
          </p:cNvSpPr>
          <p:nvPr/>
        </p:nvSpPr>
        <p:spPr bwMode="auto">
          <a:xfrm>
            <a:off x="3884613" y="8829427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06" tIns="45053" rIns="90106" bIns="45053" anchor="b"/>
          <a:lstStyle>
            <a:lvl1pPr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algn="r"/>
            <a:fld id="{8C330F1E-9DC3-4268-8B35-3B5CAAFC72CE}" type="slidenum">
              <a:rPr lang="en-US" sz="1200">
                <a:latin typeface="Times New Roman" pitchFamily="18" charset="0"/>
              </a:rPr>
              <a:pPr algn="r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106" tIns="45053" rIns="90106" bIns="45053"/>
          <a:lstStyle/>
          <a:p>
            <a:endParaRPr lang="en-US" smtClean="0">
              <a:ea typeface="Geneva" pitchFamily="12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FA092-A7E7-4813-BB24-8C0527F1876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87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 txBox="1">
            <a:spLocks noGrp="1" noChangeArrowheads="1"/>
          </p:cNvSpPr>
          <p:nvPr/>
        </p:nvSpPr>
        <p:spPr bwMode="auto">
          <a:xfrm>
            <a:off x="3884613" y="8829427"/>
            <a:ext cx="2971800" cy="46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06" tIns="45053" rIns="90106" bIns="45053" anchor="b"/>
          <a:lstStyle>
            <a:lvl1pPr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defTabSz="8826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algn="r"/>
            <a:fld id="{8C330F1E-9DC3-4268-8B35-3B5CAAFC72CE}" type="slidenum">
              <a:rPr lang="en-US" sz="1200">
                <a:latin typeface="Times New Roman" pitchFamily="18" charset="0"/>
              </a:rPr>
              <a:pPr algn="r"/>
              <a:t>22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106" tIns="45053" rIns="90106" bIns="45053"/>
          <a:lstStyle/>
          <a:p>
            <a:endParaRPr lang="en-US" smtClean="0">
              <a:ea typeface="Geneva" pitchFamily="126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A2267B-1B30-4546-9469-69EE40BDF011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301F2-C5DC-4028-B2E0-3E76CF1780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6C9D0B-6FBE-4742-890F-BC3CE7916E4F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1A9EE-2EB8-40CC-9F11-5B94680944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7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C00006-AA10-4D42-AFEF-91633CE628F1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5319C-6ED1-49DC-8238-3E3D48C6E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38AFC2-2CC6-4E78-BD61-FD81FB716831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E6CA9-87DB-4CA2-9DA5-0779931DFE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4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24D24E-AB4F-4453-A62B-928926CF3417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32FCF-13B8-48B7-87D3-293E554215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3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A8BF4A-E482-4512-BCBE-28C167E35109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7048F-FE28-40DF-BC53-E6F946AF0B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8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47FD9E-876B-4C16-9870-0A80C4AA07E3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30269-4BD8-4A7C-BD64-F1F7FDF121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9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46B6AC-EC15-417B-8C56-A74895903E30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250AD-A2BC-4098-99FB-F56CF821FA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3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150501-B750-42DF-83CA-49D69EC5646A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62FF0-2A8F-47DE-B0FE-73B95C6102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5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93A32-2952-4A6D-B258-65914601B99F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BEA9E-5177-414F-B2BE-285410A56B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0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9938A3-7543-4349-B87B-D9B939A96AD3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B1EF9-E10C-41E5-9297-27B533907A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8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3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fld id="{4021D2DF-D732-47DA-A085-04F38750E0D7}" type="datetimeFigureOut">
              <a:rPr lang="en-US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fld id="{0F8FCA66-C450-4BA2-8ACB-B2B1D9EFB46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charset="0"/>
          <a:cs typeface="Geneva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charset="0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charset="0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charset="0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charset="0"/>
          <a:cs typeface="Genev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hyperlink" Target="http://www.kensington.com/kensington/us/us/p/1615/K39533US/keystand%E2%84%A2-compact-keyboard-stand.asp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nweb.com/public/908.cfm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wf.edu/cutla/images/bloom_taxonomy.j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6grUs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lidesha.re/18qVj7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55418" y="2493634"/>
            <a:ext cx="899159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300" b="1" dirty="0" smtClean="0">
                <a:latin typeface="Minion Pro" pitchFamily="126" charset="0"/>
              </a:rPr>
              <a:t>Using Photo Comics for Instruction, Promotion, and Participation in the Library</a:t>
            </a:r>
            <a:endParaRPr lang="en-US" sz="3300" b="1" dirty="0">
              <a:latin typeface="Minion Pro" pitchFamily="126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latin typeface="Minion Pro" pitchFamily="126" charset="0"/>
              </a:rPr>
              <a:t>Hornets, Comics, and Books! Oh My!</a:t>
            </a:r>
          </a:p>
        </p:txBody>
      </p:sp>
      <p:pic>
        <p:nvPicPr>
          <p:cNvPr id="14340" name="Picture 3" descr="150th_2-col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10572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273" y="3944888"/>
            <a:ext cx="31241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1600" b="1" dirty="0" smtClean="0"/>
              <a:t>Kael Moffat</a:t>
            </a:r>
          </a:p>
          <a:p>
            <a:r>
              <a:rPr lang="en-US" sz="1600" dirty="0" smtClean="0"/>
              <a:t>Graduate Teaching Assistant </a:t>
            </a:r>
          </a:p>
          <a:p>
            <a:r>
              <a:rPr lang="en-US" sz="1600" dirty="0" smtClean="0"/>
              <a:t>kmoffat@emporia.edu</a:t>
            </a:r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971799" y="4206497"/>
            <a:ext cx="3667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 smtClean="0">
                <a:solidFill>
                  <a:prstClr val="black"/>
                </a:solidFill>
              </a:rPr>
              <a:t>Christina Williams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Graduate Teaching Assistant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cwilli21@emporia.edu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382161"/>
            <a:ext cx="320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dirty="0" smtClean="0">
                <a:solidFill>
                  <a:prstClr val="black"/>
                </a:solidFill>
              </a:rPr>
              <a:t>Matt Upson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Reference and </a:t>
            </a:r>
            <a:r>
              <a:rPr lang="en-US" sz="1600" dirty="0">
                <a:solidFill>
                  <a:prstClr val="black"/>
                </a:solidFill>
              </a:rPr>
              <a:t>I</a:t>
            </a:r>
            <a:r>
              <a:rPr lang="en-US" sz="1600" dirty="0" smtClean="0">
                <a:solidFill>
                  <a:prstClr val="black"/>
                </a:solidFill>
              </a:rPr>
              <a:t>nstruction Librarian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mupson@emporia.edu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      @</a:t>
            </a:r>
            <a:r>
              <a:rPr lang="en-US" sz="1600" dirty="0" err="1" smtClean="0">
                <a:solidFill>
                  <a:prstClr val="black"/>
                </a:solidFill>
              </a:rPr>
              <a:t>thunderbrarian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23708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/>
          <a:stretch/>
        </p:blipFill>
        <p:spPr bwMode="auto">
          <a:xfrm>
            <a:off x="3505200" y="0"/>
            <a:ext cx="54101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3200" y="2020660"/>
            <a:ext cx="3124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Minion Pro"/>
              </a:rPr>
              <a:t>What are we talking about? </a:t>
            </a:r>
          </a:p>
          <a:p>
            <a:pPr algn="ctr"/>
            <a:endParaRPr lang="en-US" sz="2800" dirty="0">
              <a:latin typeface="Minion Pro"/>
            </a:endParaRPr>
          </a:p>
          <a:p>
            <a:pPr algn="ctr"/>
            <a:r>
              <a:rPr lang="en-US" sz="2800" dirty="0" smtClean="0">
                <a:latin typeface="Minion Pro"/>
              </a:rPr>
              <a:t>(Your own comic doesn’t have to be stupid, but it is more fun)</a:t>
            </a:r>
            <a:endParaRPr lang="en-US" sz="28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16521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3"/>
          <p:cNvSpPr txBox="1">
            <a:spLocks noChangeArrowheads="1"/>
          </p:cNvSpPr>
          <p:nvPr/>
        </p:nvSpPr>
        <p:spPr bwMode="auto">
          <a:xfrm>
            <a:off x="2346325" y="6284913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endParaRPr lang="en-US" sz="1200">
              <a:latin typeface="Times New Roman" pitchFamily="18" charset="0"/>
            </a:endParaRPr>
          </a:p>
        </p:txBody>
      </p:sp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38545" y="134687"/>
            <a:ext cx="41314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eaLnBrk="1" hangingPunct="1"/>
            <a:r>
              <a:rPr lang="en-US" sz="3200" b="1" dirty="0" smtClean="0">
                <a:latin typeface="Minion Pro" pitchFamily="126" charset="0"/>
              </a:rPr>
              <a:t>What </a:t>
            </a:r>
            <a:r>
              <a:rPr lang="en-US" sz="3200" b="1" dirty="0">
                <a:latin typeface="Minion Pro" pitchFamily="126" charset="0"/>
              </a:rPr>
              <a:t>w</a:t>
            </a:r>
            <a:r>
              <a:rPr lang="en-US" sz="3200" b="1" dirty="0" smtClean="0">
                <a:latin typeface="Minion Pro" pitchFamily="126" charset="0"/>
              </a:rPr>
              <a:t>e used…</a:t>
            </a:r>
          </a:p>
          <a:p>
            <a:pPr eaLnBrk="1" hangingPunct="1"/>
            <a:r>
              <a:rPr lang="en-US" sz="3200" b="1" dirty="0">
                <a:latin typeface="Minion Pro" pitchFamily="126" charset="0"/>
              </a:rPr>
              <a:t>b</a:t>
            </a:r>
            <a:r>
              <a:rPr lang="en-US" sz="3200" b="1" dirty="0" smtClean="0">
                <a:latin typeface="Minion Pro" pitchFamily="126" charset="0"/>
              </a:rPr>
              <a:t>ut </a:t>
            </a:r>
            <a:r>
              <a:rPr lang="en-US" sz="3200" b="1" dirty="0">
                <a:latin typeface="Minion Pro" pitchFamily="126" charset="0"/>
              </a:rPr>
              <a:t>y</a:t>
            </a:r>
            <a:r>
              <a:rPr lang="en-US" sz="3200" b="1" dirty="0" smtClean="0">
                <a:latin typeface="Minion Pro" pitchFamily="126" charset="0"/>
              </a:rPr>
              <a:t>ou </a:t>
            </a:r>
            <a:r>
              <a:rPr lang="en-US" sz="3200" b="1" dirty="0">
                <a:latin typeface="Minion Pro" pitchFamily="126" charset="0"/>
              </a:rPr>
              <a:t>d</a:t>
            </a:r>
            <a:r>
              <a:rPr lang="en-US" sz="3200" b="1" dirty="0" smtClean="0">
                <a:latin typeface="Minion Pro" pitchFamily="126" charset="0"/>
              </a:rPr>
              <a:t>on’t </a:t>
            </a:r>
            <a:r>
              <a:rPr lang="en-US" sz="3200" b="1" dirty="0">
                <a:latin typeface="Minion Pro" pitchFamily="126" charset="0"/>
              </a:rPr>
              <a:t>n</a:t>
            </a:r>
            <a:r>
              <a:rPr lang="en-US" sz="3200" b="1" dirty="0" smtClean="0">
                <a:latin typeface="Minion Pro" pitchFamily="126" charset="0"/>
              </a:rPr>
              <a:t>ecessarily need</a:t>
            </a:r>
            <a:endParaRPr lang="en-US" sz="3200" b="1" dirty="0">
              <a:latin typeface="Minion Pro" pitchFamily="126" charset="0"/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473868" y="2486102"/>
            <a:ext cx="4602728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err="1" smtClean="0">
                <a:latin typeface="Minion Pro" pitchFamily="126" charset="0"/>
              </a:rPr>
              <a:t>iPad</a:t>
            </a:r>
            <a:r>
              <a:rPr lang="en-US" sz="2800" dirty="0" smtClean="0">
                <a:latin typeface="Minion Pro" pitchFamily="126" charset="0"/>
              </a:rPr>
              <a:t> (with camera)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>
                <a:latin typeface="Minion Pro" pitchFamily="126" charset="0"/>
              </a:rPr>
              <a:t>Bluetooth keyboard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err="1" smtClean="0">
                <a:latin typeface="Minion Pro" pitchFamily="126" charset="0"/>
              </a:rPr>
              <a:t>ComicLife</a:t>
            </a:r>
            <a:r>
              <a:rPr lang="en-US" sz="2800" dirty="0" smtClean="0">
                <a:latin typeface="Minion Pro" pitchFamily="126" charset="0"/>
              </a:rPr>
              <a:t> App </a:t>
            </a:r>
          </a:p>
          <a:p>
            <a:pPr marL="1085850" lvl="1" indent="-342900" eaLnBrk="1" hangingPunct="1">
              <a:buFont typeface="Arial" pitchFamily="34" charset="0"/>
              <a:buChar char="•"/>
            </a:pPr>
            <a:r>
              <a:rPr lang="en-US" sz="2800" dirty="0" smtClean="0">
                <a:latin typeface="Minion Pro" pitchFamily="126" charset="0"/>
              </a:rPr>
              <a:t>Check out </a:t>
            </a:r>
            <a:r>
              <a:rPr lang="en-US" sz="2800" b="1" dirty="0" smtClean="0">
                <a:latin typeface="Minion Pro" pitchFamily="126" charset="0"/>
              </a:rPr>
              <a:t>plasq.com</a:t>
            </a:r>
            <a:r>
              <a:rPr lang="en-US" sz="2800" dirty="0" smtClean="0">
                <a:latin typeface="Minion Pro" pitchFamily="126" charset="0"/>
              </a:rPr>
              <a:t> for more info</a:t>
            </a:r>
            <a:endParaRPr lang="en-US" sz="2800" dirty="0">
              <a:latin typeface="Minion Pro" pitchFamily="126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>
                <a:latin typeface="Minion Pro" pitchFamily="126" charset="0"/>
              </a:rPr>
              <a:t>iTunes account and </a:t>
            </a:r>
            <a:r>
              <a:rPr lang="en-US" sz="2800" dirty="0" err="1" smtClean="0">
                <a:latin typeface="Minion Pro" pitchFamily="126" charset="0"/>
              </a:rPr>
              <a:t>iPad</a:t>
            </a:r>
            <a:r>
              <a:rPr lang="en-US" sz="2800" dirty="0" smtClean="0">
                <a:latin typeface="Minion Pro" pitchFamily="126" charset="0"/>
              </a:rPr>
              <a:t> USB cable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>
                <a:latin typeface="Minion Pro" pitchFamily="126" charset="0"/>
              </a:rPr>
              <a:t>OR </a:t>
            </a:r>
            <a:r>
              <a:rPr lang="en-US" sz="2800" dirty="0" err="1" smtClean="0">
                <a:latin typeface="Minion Pro" pitchFamily="126" charset="0"/>
              </a:rPr>
              <a:t>Dropbox</a:t>
            </a:r>
            <a:r>
              <a:rPr lang="en-US" sz="2800" dirty="0" smtClean="0">
                <a:latin typeface="Minion Pro" pitchFamily="126" charset="0"/>
              </a:rPr>
              <a:t> account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>
              <a:latin typeface="Minion Pro" pitchFamily="126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380" y="4973398"/>
            <a:ext cx="2063115" cy="176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596" y="2766291"/>
            <a:ext cx="3334821" cy="19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62" y="4868138"/>
            <a:ext cx="1691412" cy="169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42900"/>
            <a:ext cx="2063538" cy="20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869" y="228600"/>
            <a:ext cx="2292138" cy="22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3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inion Pro"/>
              </a:rPr>
              <a:t>Authentic Learning </a:t>
            </a:r>
            <a:endParaRPr lang="en-US" b="1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50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Minion Pro"/>
              </a:rPr>
              <a:t>“Authentic learning involves exploring the world around us, asking questions, identifying information resources, discovering connections, examining multiple perspectives, discussing ideas, and making informed decisions that have a real impact.”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dirty="0" smtClean="0">
                <a:latin typeface="Minion Pro"/>
              </a:rPr>
              <a:t>Daniel </a:t>
            </a:r>
            <a:r>
              <a:rPr lang="en-US" dirty="0" err="1" smtClean="0">
                <a:latin typeface="Minion Pro"/>
              </a:rPr>
              <a:t>Callison</a:t>
            </a:r>
            <a:r>
              <a:rPr lang="en-US" dirty="0" smtClean="0">
                <a:latin typeface="Minion Pro"/>
              </a:rPr>
              <a:t> &amp; Annette Lamb (2004)</a:t>
            </a:r>
          </a:p>
          <a:p>
            <a:pPr marL="0" indent="0" algn="ctr">
              <a:buNone/>
            </a:pPr>
            <a:endParaRPr lang="en-US" sz="1600" dirty="0" smtClean="0">
              <a:latin typeface="Minion Pro"/>
            </a:endParaRPr>
          </a:p>
          <a:p>
            <a:pPr marL="0" indent="0" algn="ctr">
              <a:buNone/>
            </a:pPr>
            <a:r>
              <a:rPr lang="en-US" sz="1600" dirty="0" smtClean="0">
                <a:latin typeface="Minion Pro"/>
              </a:rPr>
              <a:t>from: Authentic learning.  </a:t>
            </a:r>
            <a:r>
              <a:rPr lang="en-US" sz="1600" i="1" dirty="0" smtClean="0">
                <a:latin typeface="Minion Pro"/>
              </a:rPr>
              <a:t>School Library Media </a:t>
            </a:r>
            <a:r>
              <a:rPr lang="en-US" sz="1600" i="1" dirty="0" err="1" smtClean="0">
                <a:latin typeface="Minion Pro"/>
              </a:rPr>
              <a:t>Activites</a:t>
            </a:r>
            <a:r>
              <a:rPr lang="en-US" sz="1600" i="1" dirty="0" smtClean="0">
                <a:latin typeface="Minion Pro"/>
              </a:rPr>
              <a:t> Monthly, 21</a:t>
            </a:r>
            <a:r>
              <a:rPr lang="en-US" sz="1600" dirty="0" smtClean="0">
                <a:latin typeface="Minion Pro"/>
              </a:rPr>
              <a:t> (4). 34-39.</a:t>
            </a:r>
            <a:endParaRPr lang="en-US" sz="16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8229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inion Pro"/>
              </a:rPr>
              <a:t>Authentic Learning </a:t>
            </a:r>
            <a:endParaRPr lang="en-US" b="1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Minion Pro"/>
              </a:rPr>
              <a:t>“We </a:t>
            </a:r>
            <a:r>
              <a:rPr lang="en-US" sz="3600" dirty="0">
                <a:latin typeface="Minion Pro"/>
              </a:rPr>
              <a:t>need to construct our own meaning of the world, using information we have gathered and were taught and our own experiences in the world.” </a:t>
            </a:r>
            <a:endParaRPr lang="en-US" sz="3600" dirty="0" smtClean="0">
              <a:latin typeface="Minion Pro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dirty="0" smtClean="0">
                <a:latin typeface="Minion Pro"/>
              </a:rPr>
              <a:t>Jon Mueller (2005)</a:t>
            </a:r>
          </a:p>
          <a:p>
            <a:pPr marL="0" indent="0" algn="ctr">
              <a:buNone/>
            </a:pPr>
            <a:endParaRPr lang="en-US" sz="1600" dirty="0" smtClean="0">
              <a:latin typeface="Minion Pro"/>
            </a:endParaRPr>
          </a:p>
          <a:p>
            <a:pPr marL="0" indent="0" algn="ctr">
              <a:buNone/>
            </a:pPr>
            <a:r>
              <a:rPr lang="en-US" sz="1600" dirty="0" smtClean="0">
                <a:latin typeface="Minion Pro"/>
              </a:rPr>
              <a:t>from: Authentic assessment in the classroom…and the library media center.  </a:t>
            </a:r>
            <a:r>
              <a:rPr lang="en-US" sz="1600" i="1" dirty="0" smtClean="0">
                <a:latin typeface="Minion Pro"/>
              </a:rPr>
              <a:t>Library Media Connection (April/May 2005)</a:t>
            </a:r>
            <a:r>
              <a:rPr lang="en-US" sz="1600" dirty="0" smtClean="0">
                <a:latin typeface="Minion Pro"/>
              </a:rPr>
              <a:t>.  14-18.</a:t>
            </a:r>
            <a:endParaRPr lang="en-US" sz="16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91936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inion Pro"/>
              </a:rPr>
              <a:t>Authentic Learning </a:t>
            </a:r>
            <a:endParaRPr lang="en-US" b="1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Minion Pro"/>
              </a:rPr>
              <a:t>Relevant central tenets:</a:t>
            </a:r>
          </a:p>
          <a:p>
            <a:pPr lvl="1"/>
            <a:r>
              <a:rPr lang="en-US" sz="3200" dirty="0" smtClean="0">
                <a:latin typeface="Minion Pro"/>
              </a:rPr>
              <a:t>Learning </a:t>
            </a:r>
            <a:r>
              <a:rPr lang="en-US" sz="3200" dirty="0">
                <a:latin typeface="Minion Pro"/>
              </a:rPr>
              <a:t>in a “real world” </a:t>
            </a:r>
            <a:r>
              <a:rPr lang="en-US" sz="3200" dirty="0" smtClean="0">
                <a:latin typeface="Minion Pro"/>
              </a:rPr>
              <a:t>context—real-world </a:t>
            </a:r>
            <a:r>
              <a:rPr lang="en-US" sz="3200" dirty="0">
                <a:latin typeface="Minion Pro"/>
              </a:rPr>
              <a:t>situations and </a:t>
            </a:r>
            <a:r>
              <a:rPr lang="en-US" sz="3200" dirty="0" smtClean="0">
                <a:latin typeface="Minion Pro"/>
              </a:rPr>
              <a:t>artifacts</a:t>
            </a:r>
          </a:p>
          <a:p>
            <a:pPr lvl="1"/>
            <a:r>
              <a:rPr lang="en-US" sz="3200" dirty="0" smtClean="0">
                <a:latin typeface="Minion Pro"/>
              </a:rPr>
              <a:t>Open </a:t>
            </a:r>
            <a:r>
              <a:rPr lang="en-US" sz="3200" dirty="0">
                <a:latin typeface="Minion Pro"/>
              </a:rPr>
              <a:t>ended </a:t>
            </a:r>
            <a:r>
              <a:rPr lang="en-US" sz="3200" dirty="0" smtClean="0">
                <a:latin typeface="Minion Pro"/>
              </a:rPr>
              <a:t>assignments—no </a:t>
            </a:r>
            <a:r>
              <a:rPr lang="en-US" sz="3200" dirty="0">
                <a:latin typeface="Minion Pro"/>
              </a:rPr>
              <a:t>“correct” </a:t>
            </a:r>
            <a:r>
              <a:rPr lang="en-US" sz="3200" dirty="0" smtClean="0">
                <a:latin typeface="Minion Pro"/>
              </a:rPr>
              <a:t>answer</a:t>
            </a:r>
          </a:p>
          <a:p>
            <a:pPr lvl="1"/>
            <a:r>
              <a:rPr lang="en-US" sz="3200" dirty="0" smtClean="0">
                <a:latin typeface="Minion Pro"/>
              </a:rPr>
              <a:t>Emphasis </a:t>
            </a:r>
            <a:r>
              <a:rPr lang="en-US" sz="3200" dirty="0">
                <a:latin typeface="Minion Pro"/>
              </a:rPr>
              <a:t>on social </a:t>
            </a:r>
            <a:r>
              <a:rPr lang="en-US" sz="3200" dirty="0" smtClean="0">
                <a:latin typeface="Minion Pro"/>
              </a:rPr>
              <a:t>learning—mimicking </a:t>
            </a:r>
            <a:r>
              <a:rPr lang="en-US" sz="3200" dirty="0">
                <a:latin typeface="Minion Pro"/>
              </a:rPr>
              <a:t>the world of </a:t>
            </a:r>
            <a:r>
              <a:rPr lang="en-US" sz="3200" dirty="0" smtClean="0">
                <a:latin typeface="Minion Pro"/>
              </a:rPr>
              <a:t>work</a:t>
            </a:r>
          </a:p>
          <a:p>
            <a:pPr lvl="1"/>
            <a:r>
              <a:rPr lang="en-US" sz="3200" dirty="0" smtClean="0">
                <a:latin typeface="Minion Pro"/>
              </a:rPr>
              <a:t>Student </a:t>
            </a:r>
            <a:r>
              <a:rPr lang="en-US" sz="3200" dirty="0">
                <a:latin typeface="Minion Pro"/>
              </a:rPr>
              <a:t>have a “say” in their learning</a:t>
            </a:r>
          </a:p>
          <a:p>
            <a:pPr marL="0" indent="0">
              <a:buNone/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5361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inion Pro"/>
              </a:rPr>
              <a:t>Authentic Learning </a:t>
            </a:r>
            <a:endParaRPr lang="en-US" b="1" dirty="0">
              <a:latin typeface="Minion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t="5869" r="4800" b="2563"/>
          <a:stretch/>
        </p:blipFill>
        <p:spPr>
          <a:xfrm>
            <a:off x="5446271" y="1676401"/>
            <a:ext cx="3697730" cy="27542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5334000" cy="5105400"/>
          </a:xfrm>
        </p:spPr>
        <p:txBody>
          <a:bodyPr>
            <a:normAutofit fontScale="62500" lnSpcReduction="20000"/>
          </a:bodyPr>
          <a:lstStyle/>
          <a:p>
            <a:pPr marL="91440" lvl="1" fontAlgn="base"/>
            <a:r>
              <a:rPr lang="en-US" sz="4600" dirty="0" smtClean="0">
                <a:latin typeface="Minion Pro"/>
              </a:rPr>
              <a:t>Designed for higher-level thinking and metacognitive skills </a:t>
            </a:r>
          </a:p>
          <a:p>
            <a:pPr marL="91440" lvl="1" fontAlgn="base"/>
            <a:r>
              <a:rPr lang="en-US" sz="4600" dirty="0" smtClean="0">
                <a:latin typeface="Minion Pro"/>
              </a:rPr>
              <a:t>Implied or explicit “larger audience”</a:t>
            </a:r>
          </a:p>
          <a:p>
            <a:pPr marL="502920" lvl="3" indent="0" fontAlgn="base">
              <a:buNone/>
            </a:pPr>
            <a:endParaRPr lang="en-US" sz="2600" dirty="0" smtClean="0">
              <a:latin typeface="Minion Pro"/>
            </a:endParaRPr>
          </a:p>
          <a:p>
            <a:pPr marL="45720" lvl="2" indent="0" algn="ctr">
              <a:buNone/>
            </a:pPr>
            <a:r>
              <a:rPr lang="en-US" sz="4500" dirty="0" smtClean="0">
                <a:latin typeface="Minion Pro"/>
              </a:rPr>
              <a:t>“This audience beyond the classroom changes the problem from an ‘exercise’ to something more important, allowing students to become emotional stakeholders in the problem.” </a:t>
            </a:r>
            <a:r>
              <a:rPr lang="en-US" sz="3800" dirty="0" smtClean="0">
                <a:latin typeface="Minion Pro"/>
              </a:rPr>
              <a:t> </a:t>
            </a:r>
          </a:p>
          <a:p>
            <a:pPr marL="45720" lvl="2" indent="0" algn="ctr">
              <a:buNone/>
            </a:pPr>
            <a:endParaRPr lang="en-US" sz="2800" dirty="0" smtClean="0">
              <a:latin typeface="Minion Pro"/>
            </a:endParaRPr>
          </a:p>
          <a:p>
            <a:pPr marL="45720" lvl="2" indent="0" algn="ctr">
              <a:buNone/>
            </a:pPr>
            <a:r>
              <a:rPr lang="en-US" sz="3800" dirty="0">
                <a:latin typeface="Minion Pro"/>
              </a:rPr>
              <a:t>Audrey </a:t>
            </a:r>
            <a:r>
              <a:rPr lang="en-US" sz="3800" dirty="0" smtClean="0">
                <a:latin typeface="Minion Pro"/>
              </a:rPr>
              <a:t>Rule</a:t>
            </a:r>
          </a:p>
          <a:p>
            <a:pPr marL="914400" lvl="2" indent="0" fontAlgn="base">
              <a:buNone/>
            </a:pPr>
            <a:endParaRPr lang="en-US" sz="1100" dirty="0" smtClean="0">
              <a:latin typeface="Minion Pro"/>
            </a:endParaRPr>
          </a:p>
          <a:p>
            <a:pPr marL="457200" indent="0">
              <a:buNone/>
            </a:pPr>
            <a:r>
              <a:rPr lang="en-US" sz="1600" dirty="0" smtClean="0">
                <a:latin typeface="Minion Pro"/>
              </a:rPr>
              <a:t>As cited in The four characteristics of “Authentic Learning.”  (2007).  Retrieved from </a:t>
            </a:r>
            <a:r>
              <a:rPr lang="en-US" sz="1600" u="sng" dirty="0" smtClean="0">
                <a:latin typeface="Minion Pro"/>
                <a:hlinkClick r:id="rId3"/>
              </a:rPr>
              <a:t>http://www.ernweb.com/public/908.cfm#.Ukm6LD_gJjM</a:t>
            </a:r>
            <a:r>
              <a:rPr lang="en-US" sz="1600" dirty="0" smtClean="0">
                <a:latin typeface="Minion Pro"/>
              </a:rPr>
              <a:t> </a:t>
            </a:r>
            <a:endParaRPr lang="en-US" sz="1600" dirty="0" smtClean="0">
              <a:effectLst/>
              <a:latin typeface="Minion Pro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46271" y="4634058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prstClr val="black"/>
                </a:solidFill>
                <a:latin typeface="Calibri"/>
                <a:ea typeface="+mn-ea"/>
                <a:hlinkClick r:id="rId4"/>
              </a:rPr>
              <a:t>http://uwf.edu/cutla/images/bloom_taxonomy.jpg</a:t>
            </a:r>
            <a:endParaRPr lang="en-US" sz="12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343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First Year Seminar 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US" sz="3900" dirty="0" smtClean="0">
                <a:latin typeface="Minion Pro"/>
              </a:rPr>
              <a:t>Wanted to reconsider the </a:t>
            </a:r>
            <a:r>
              <a:rPr lang="en-US" sz="3900" dirty="0">
                <a:latin typeface="Minion Pro"/>
              </a:rPr>
              <a:t>Amazing Library Race</a:t>
            </a:r>
          </a:p>
          <a:p>
            <a:pPr fontAlgn="base"/>
            <a:r>
              <a:rPr lang="en-US" sz="3900" dirty="0">
                <a:latin typeface="Minion Pro"/>
              </a:rPr>
              <a:t>Sample questions: </a:t>
            </a:r>
          </a:p>
          <a:p>
            <a:pPr marL="457200" lvl="1" indent="0">
              <a:buNone/>
            </a:pPr>
            <a:r>
              <a:rPr lang="en-US" sz="3500" b="1" dirty="0">
                <a:latin typeface="Minion Pro"/>
              </a:rPr>
              <a:t>Area </a:t>
            </a:r>
            <a:r>
              <a:rPr lang="en-US" sz="3500" b="1" dirty="0" smtClean="0">
                <a:latin typeface="Minion Pro"/>
              </a:rPr>
              <a:t>3—2nd </a:t>
            </a:r>
            <a:r>
              <a:rPr lang="en-US" sz="3500" b="1" dirty="0">
                <a:latin typeface="Minion Pro"/>
              </a:rPr>
              <a:t>floor, reference</a:t>
            </a:r>
            <a:endParaRPr lang="en-US" sz="3500" b="1" dirty="0" smtClean="0">
              <a:effectLst/>
              <a:latin typeface="Minion Pro"/>
            </a:endParaRPr>
          </a:p>
          <a:p>
            <a:pPr lvl="1" fontAlgn="base"/>
            <a:r>
              <a:rPr lang="en-US" sz="3500" dirty="0">
                <a:latin typeface="Minion Pro"/>
              </a:rPr>
              <a:t>Identify four ways you can ask for research help from the library reference personnel.</a:t>
            </a:r>
          </a:p>
          <a:p>
            <a:pPr lvl="1" fontAlgn="base"/>
            <a:r>
              <a:rPr lang="en-US" sz="3500" dirty="0">
                <a:latin typeface="Minion Pro"/>
              </a:rPr>
              <a:t>What is the process for printing your papers?</a:t>
            </a:r>
          </a:p>
          <a:p>
            <a:pPr lvl="1" fontAlgn="base"/>
            <a:r>
              <a:rPr lang="en-US" sz="3500" dirty="0">
                <a:latin typeface="Minion Pro"/>
              </a:rPr>
              <a:t>What is the room number for the Writing Center and what are the hours?</a:t>
            </a:r>
          </a:p>
          <a:p>
            <a:pPr lvl="1" fontAlgn="base"/>
            <a:r>
              <a:rPr lang="en-US" sz="3500" dirty="0">
                <a:latin typeface="Minion Pro"/>
              </a:rPr>
              <a:t>What are the staffing days and times for the IT help desk here at the library?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3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The Safari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US" sz="3500" dirty="0">
                <a:latin typeface="Minion Pro"/>
              </a:rPr>
              <a:t>Revised </a:t>
            </a:r>
            <a:r>
              <a:rPr lang="en-US" sz="3500" dirty="0" smtClean="0">
                <a:latin typeface="Minion Pro"/>
              </a:rPr>
              <a:t>to </a:t>
            </a:r>
            <a:r>
              <a:rPr lang="en-US" sz="3500" dirty="0">
                <a:latin typeface="Minion Pro"/>
              </a:rPr>
              <a:t>the ESU Library </a:t>
            </a:r>
            <a:r>
              <a:rPr lang="en-US" sz="3500" dirty="0" smtClean="0">
                <a:latin typeface="Minion Pro"/>
              </a:rPr>
              <a:t>Safari</a:t>
            </a:r>
          </a:p>
          <a:p>
            <a:pPr fontAlgn="base"/>
            <a:r>
              <a:rPr lang="en-US" sz="3500" dirty="0">
                <a:latin typeface="Minion Pro"/>
              </a:rPr>
              <a:t>Student’s would create a visual library guide using Comic </a:t>
            </a:r>
            <a:r>
              <a:rPr lang="en-US" sz="3500" dirty="0" smtClean="0">
                <a:latin typeface="Minion Pro"/>
              </a:rPr>
              <a:t>Life</a:t>
            </a:r>
            <a:endParaRPr lang="en-US" sz="3500" dirty="0">
              <a:latin typeface="Minion Pro"/>
            </a:endParaRPr>
          </a:p>
          <a:p>
            <a:pPr fontAlgn="base"/>
            <a:r>
              <a:rPr lang="en-US" sz="3500" dirty="0">
                <a:latin typeface="Minion Pro"/>
              </a:rPr>
              <a:t>Goals of revision:</a:t>
            </a:r>
          </a:p>
          <a:p>
            <a:pPr lvl="1" fontAlgn="base"/>
            <a:r>
              <a:rPr lang="en-US" sz="3500" dirty="0">
                <a:latin typeface="Minion Pro"/>
              </a:rPr>
              <a:t>Have students co-create an artifact (group work)</a:t>
            </a:r>
          </a:p>
          <a:p>
            <a:pPr lvl="1" fontAlgn="base"/>
            <a:r>
              <a:rPr lang="en-US" sz="3500" dirty="0">
                <a:latin typeface="Minion Pro"/>
              </a:rPr>
              <a:t>Make that artifact visually oriented (visual literacy)</a:t>
            </a:r>
          </a:p>
          <a:p>
            <a:pPr lvl="1" fontAlgn="base"/>
            <a:r>
              <a:rPr lang="en-US" sz="3500" dirty="0">
                <a:latin typeface="Minion Pro"/>
              </a:rPr>
              <a:t>Created for each other (authentic audience)</a:t>
            </a:r>
          </a:p>
          <a:p>
            <a:r>
              <a:rPr lang="en-US" sz="2800" b="1" dirty="0" smtClean="0">
                <a:latin typeface="Minion Pro"/>
              </a:rPr>
              <a:t>Drawback</a:t>
            </a:r>
            <a:r>
              <a:rPr lang="en-US" sz="2800" dirty="0" smtClean="0">
                <a:latin typeface="Minion Pro"/>
              </a:rPr>
              <a:t>: Not </a:t>
            </a:r>
            <a:r>
              <a:rPr lang="en-US" sz="2800" dirty="0">
                <a:latin typeface="Minion Pro"/>
              </a:rPr>
              <a:t>enough time in a 50-minute library session to introduce </a:t>
            </a:r>
            <a:r>
              <a:rPr lang="en-US" sz="2800" dirty="0" smtClean="0">
                <a:latin typeface="Minion Pro"/>
              </a:rPr>
              <a:t>the </a:t>
            </a:r>
            <a:r>
              <a:rPr lang="en-US" sz="2800" dirty="0">
                <a:latin typeface="Minion Pro"/>
              </a:rPr>
              <a:t>Comic Life </a:t>
            </a:r>
            <a:r>
              <a:rPr lang="en-US" sz="2800" dirty="0" smtClean="0">
                <a:latin typeface="Minion Pro"/>
              </a:rPr>
              <a:t>app </a:t>
            </a:r>
            <a:r>
              <a:rPr lang="en-US" sz="2800" i="1" dirty="0" smtClean="0">
                <a:latin typeface="Minion Pro"/>
              </a:rPr>
              <a:t>and</a:t>
            </a:r>
            <a:r>
              <a:rPr lang="en-US" sz="2800" dirty="0" smtClean="0">
                <a:latin typeface="Minion Pro"/>
              </a:rPr>
              <a:t> do the activity.</a:t>
            </a:r>
            <a:endParaRPr lang="en-US" sz="28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94566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762000"/>
            <a:ext cx="274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Minion Pro"/>
              </a:rPr>
              <a:t>The Safari</a:t>
            </a:r>
            <a:br>
              <a:rPr lang="en-US" dirty="0" smtClean="0">
                <a:latin typeface="Minion Pro"/>
              </a:rPr>
            </a:br>
            <a:r>
              <a:rPr lang="en-US" dirty="0" smtClean="0">
                <a:latin typeface="Minion Pro"/>
              </a:rPr>
              <a:t>Sample </a:t>
            </a:r>
            <a:br>
              <a:rPr lang="en-US" dirty="0" smtClean="0">
                <a:latin typeface="Minion Pro"/>
              </a:rPr>
            </a:br>
            <a:r>
              <a:rPr lang="en-US" dirty="0" smtClean="0">
                <a:latin typeface="Minion Pro"/>
              </a:rPr>
              <a:t>Page </a:t>
            </a:r>
            <a:endParaRPr lang="en-US" dirty="0">
              <a:latin typeface="Minion Pro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5235054" cy="6858000"/>
          </a:xfrm>
        </p:spPr>
      </p:pic>
    </p:spTree>
    <p:extLst>
      <p:ext uri="{BB962C8B-B14F-4D97-AF65-F5344CB8AC3E}">
        <p14:creationId xmlns:p14="http://schemas.microsoft.com/office/powerpoint/2010/main" val="186313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First Year Seminar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Minion Pro"/>
              </a:rPr>
              <a:t>Asked to do library orientation for freshmen</a:t>
            </a:r>
          </a:p>
          <a:p>
            <a:r>
              <a:rPr lang="en-US" sz="3600" dirty="0" smtClean="0">
                <a:latin typeface="Minion Pro"/>
              </a:rPr>
              <a:t>Assumed many freshmen would have already done the library race</a:t>
            </a:r>
          </a:p>
          <a:p>
            <a:r>
              <a:rPr lang="en-US" sz="3600" dirty="0" smtClean="0">
                <a:latin typeface="Minion Pro"/>
              </a:rPr>
              <a:t>Modified the safari for FYS:</a:t>
            </a:r>
          </a:p>
          <a:p>
            <a:pPr lvl="1"/>
            <a:r>
              <a:rPr lang="en-US" sz="3200" dirty="0" smtClean="0">
                <a:latin typeface="Minion Pro"/>
              </a:rPr>
              <a:t>Divided sessions into four groups</a:t>
            </a:r>
          </a:p>
          <a:p>
            <a:pPr lvl="1"/>
            <a:r>
              <a:rPr lang="en-US" sz="3200" dirty="0" smtClean="0">
                <a:latin typeface="Minion Pro"/>
              </a:rPr>
              <a:t>Gave each group a set of tasks which should cover four comic panels</a:t>
            </a:r>
          </a:p>
          <a:p>
            <a:pPr lvl="2"/>
            <a:r>
              <a:rPr lang="en-US" sz="3200" dirty="0" smtClean="0">
                <a:latin typeface="Minion Pro"/>
              </a:rPr>
              <a:t>Included brief description of the floor’s services/features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7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567" y="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Minion Pro"/>
              </a:rPr>
              <a:t>First Year Seminar Sample Page </a:t>
            </a:r>
            <a:endParaRPr lang="en-US" dirty="0">
              <a:latin typeface="Minion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0"/>
            <a:ext cx="7695209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First Year Seminar 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lvl="1"/>
            <a:r>
              <a:rPr lang="en-US" sz="3200" dirty="0" smtClean="0">
                <a:latin typeface="Minion Pro"/>
              </a:rPr>
              <a:t>Gave students a template</a:t>
            </a:r>
          </a:p>
          <a:p>
            <a:pPr lvl="1"/>
            <a:r>
              <a:rPr lang="en-US" sz="3200" dirty="0" smtClean="0">
                <a:latin typeface="Minion Pro"/>
              </a:rPr>
              <a:t>Gave about 25 minutes to complete tasks</a:t>
            </a:r>
          </a:p>
          <a:p>
            <a:pPr lvl="1"/>
            <a:r>
              <a:rPr lang="en-US" sz="3200" dirty="0" smtClean="0">
                <a:latin typeface="Minion Pro"/>
              </a:rPr>
              <a:t>Encouraged students to be creative/humorous, to “own” their panels</a:t>
            </a:r>
          </a:p>
          <a:p>
            <a:pPr lvl="1"/>
            <a:r>
              <a:rPr lang="en-US" sz="3200" dirty="0" smtClean="0">
                <a:latin typeface="Minion Pro"/>
              </a:rPr>
              <a:t>Wanted to have students present their pages to each other, but time did not allow</a:t>
            </a:r>
          </a:p>
          <a:p>
            <a:pPr lvl="1"/>
            <a:r>
              <a:rPr lang="en-US" sz="3200" dirty="0" smtClean="0">
                <a:latin typeface="Minion Pro"/>
              </a:rPr>
              <a:t>Combined all the pages from a session into a single .</a:t>
            </a:r>
            <a:r>
              <a:rPr lang="en-US" sz="3200" dirty="0" err="1" smtClean="0">
                <a:latin typeface="Minion Pro"/>
              </a:rPr>
              <a:t>pdf</a:t>
            </a:r>
            <a:r>
              <a:rPr lang="en-US" sz="3200" dirty="0" smtClean="0">
                <a:latin typeface="Minion Pro"/>
              </a:rPr>
              <a:t> file and sent it to teacher to distribute to students</a:t>
            </a:r>
            <a:endParaRPr lang="en-US" sz="32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06071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533400"/>
            <a:ext cx="3276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Minion Pro"/>
              </a:rPr>
              <a:t/>
            </a:r>
            <a:br>
              <a:rPr lang="en-US" dirty="0" smtClean="0">
                <a:latin typeface="Minion Pro"/>
              </a:rPr>
            </a:br>
            <a:r>
              <a:rPr lang="en-US" dirty="0" smtClean="0">
                <a:latin typeface="Minion Pro"/>
              </a:rPr>
              <a:t>First Year Seminar </a:t>
            </a:r>
            <a:br>
              <a:rPr lang="en-US" dirty="0" smtClean="0">
                <a:latin typeface="Minion Pro"/>
              </a:rPr>
            </a:br>
            <a:r>
              <a:rPr lang="en-US" dirty="0" smtClean="0">
                <a:latin typeface="Minion Pro"/>
              </a:rPr>
              <a:t>Sample Results</a:t>
            </a:r>
            <a:endParaRPr lang="en-US" dirty="0">
              <a:latin typeface="Minion Pro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18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8" t="24574" r="3535"/>
          <a:stretch/>
        </p:blipFill>
        <p:spPr bwMode="auto">
          <a:xfrm>
            <a:off x="304800" y="228598"/>
            <a:ext cx="3810000" cy="620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r="3349" b="46439"/>
          <a:stretch/>
        </p:blipFill>
        <p:spPr bwMode="auto">
          <a:xfrm>
            <a:off x="1356902" y="3505200"/>
            <a:ext cx="7354879" cy="317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9604" r="50000" b="34081"/>
          <a:stretch/>
        </p:blipFill>
        <p:spPr bwMode="auto">
          <a:xfrm>
            <a:off x="4550155" y="76200"/>
            <a:ext cx="370012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544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t="29718" r="2204" b="13547"/>
          <a:stretch/>
        </p:blipFill>
        <p:spPr bwMode="auto">
          <a:xfrm>
            <a:off x="-1" y="3547199"/>
            <a:ext cx="7162801" cy="315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" t="34840" r="3627" b="9935"/>
          <a:stretch/>
        </p:blipFill>
        <p:spPr bwMode="auto">
          <a:xfrm>
            <a:off x="1828801" y="152400"/>
            <a:ext cx="7315200" cy="328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523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52400"/>
            <a:ext cx="8698197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13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First Year Seminar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13" y="1921317"/>
            <a:ext cx="3352800" cy="15076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Minion Pro"/>
              </a:rPr>
              <a:t>Reaction </a:t>
            </a:r>
          </a:p>
          <a:p>
            <a:pPr marL="0" indent="0" algn="ctr">
              <a:buNone/>
            </a:pPr>
            <a:r>
              <a:rPr lang="en-US" b="1" dirty="0" smtClean="0">
                <a:latin typeface="Minion Pro"/>
              </a:rPr>
              <a:t>(n=71)</a:t>
            </a:r>
            <a:endParaRPr lang="en-US" b="1" dirty="0">
              <a:latin typeface="Minion Pro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430803"/>
              </p:ext>
            </p:extLst>
          </p:nvPr>
        </p:nvGraphicFramePr>
        <p:xfrm>
          <a:off x="3962400" y="1066800"/>
          <a:ext cx="4281377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696657"/>
              </p:ext>
            </p:extLst>
          </p:nvPr>
        </p:nvGraphicFramePr>
        <p:xfrm>
          <a:off x="304800" y="3657600"/>
          <a:ext cx="4267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4953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Yes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5791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No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520165"/>
              </p:ext>
            </p:extLst>
          </p:nvPr>
        </p:nvGraphicFramePr>
        <p:xfrm>
          <a:off x="4495800" y="3657600"/>
          <a:ext cx="4409394" cy="287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05649" y="5698867"/>
            <a:ext cx="108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Worse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0" y="602203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37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33800" y="602203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597586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15177" y="59758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09460" y="28194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90460" y="28194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248400" y="28194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29300" y="245464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0" y="1752600"/>
            <a:ext cx="4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38999" y="1736651"/>
            <a:ext cx="48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896100" y="114300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04936" y="1143000"/>
            <a:ext cx="47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18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First Year Seminar 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64271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Minion Pro"/>
              </a:rPr>
              <a:t>Authentic learning:</a:t>
            </a:r>
          </a:p>
          <a:p>
            <a:pPr lvl="1"/>
            <a:r>
              <a:rPr lang="en-US" sz="3200" dirty="0" smtClean="0">
                <a:latin typeface="Minion Pro"/>
              </a:rPr>
              <a:t>Believable, “real world” artifact</a:t>
            </a:r>
          </a:p>
          <a:p>
            <a:pPr lvl="1"/>
            <a:r>
              <a:rPr lang="en-US" sz="3200" dirty="0" smtClean="0">
                <a:latin typeface="Minion Pro"/>
              </a:rPr>
              <a:t>Audience of peers</a:t>
            </a:r>
          </a:p>
          <a:p>
            <a:pPr lvl="1"/>
            <a:r>
              <a:rPr lang="en-US" sz="3200" dirty="0" smtClean="0">
                <a:latin typeface="Minion Pro"/>
              </a:rPr>
              <a:t>Connections to “real world” experience (collaboration)</a:t>
            </a:r>
          </a:p>
          <a:p>
            <a:pPr lvl="1"/>
            <a:r>
              <a:rPr lang="en-US" sz="3200" dirty="0" smtClean="0">
                <a:latin typeface="Minion Pro"/>
              </a:rPr>
              <a:t>Higher level thinking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 t="5204" r="4693"/>
          <a:stretch/>
        </p:blipFill>
        <p:spPr>
          <a:xfrm>
            <a:off x="4918508" y="3722358"/>
            <a:ext cx="3996891" cy="3075169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>
            <a:off x="4800600" y="3810000"/>
            <a:ext cx="1295400" cy="1828800"/>
          </a:xfrm>
          <a:prstGeom prst="leftBrace">
            <a:avLst>
              <a:gd name="adj1" fmla="val 8333"/>
              <a:gd name="adj2" fmla="val 398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1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Extensions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Minion Pro"/>
              </a:rPr>
              <a:t>School libraries:</a:t>
            </a:r>
          </a:p>
          <a:p>
            <a:pPr lvl="1"/>
            <a:r>
              <a:rPr lang="en-US" sz="3200" dirty="0" smtClean="0">
                <a:latin typeface="Minion Pro"/>
              </a:rPr>
              <a:t>Class orientation</a:t>
            </a:r>
          </a:p>
          <a:p>
            <a:pPr lvl="1"/>
            <a:r>
              <a:rPr lang="en-US" sz="3200" dirty="0" smtClean="0">
                <a:latin typeface="Minion Pro"/>
              </a:rPr>
              <a:t>New employee/student proctor orientation</a:t>
            </a:r>
          </a:p>
          <a:p>
            <a:pPr lvl="1"/>
            <a:r>
              <a:rPr lang="en-US" sz="3200" dirty="0" smtClean="0">
                <a:latin typeface="Minion Pro"/>
              </a:rPr>
              <a:t>Faculty/staff orientation</a:t>
            </a:r>
          </a:p>
          <a:p>
            <a:endParaRPr lang="en-US" sz="3600" dirty="0">
              <a:latin typeface="Minion Pro"/>
            </a:endParaRPr>
          </a:p>
          <a:p>
            <a:r>
              <a:rPr lang="en-US" sz="3600" dirty="0" smtClean="0">
                <a:latin typeface="Minion Pro"/>
              </a:rPr>
              <a:t>Public libraries:</a:t>
            </a:r>
          </a:p>
          <a:p>
            <a:pPr lvl="1"/>
            <a:r>
              <a:rPr lang="en-US" sz="3200" dirty="0" smtClean="0">
                <a:latin typeface="Minion Pro"/>
              </a:rPr>
              <a:t>New employee/volunteer orientation</a:t>
            </a:r>
          </a:p>
          <a:p>
            <a:pPr lvl="1"/>
            <a:r>
              <a:rPr lang="en-US" sz="3200" dirty="0" smtClean="0">
                <a:latin typeface="Minion Pro"/>
              </a:rPr>
              <a:t>Summer/vacation programming</a:t>
            </a:r>
            <a:endParaRPr lang="en-US" sz="32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533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inion Pro"/>
              </a:rPr>
              <a:t>Extensions</a:t>
            </a:r>
            <a:endParaRPr lang="en-US" dirty="0">
              <a:latin typeface="Minion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Minion Pro"/>
              </a:rPr>
              <a:t>Make your OWN photo comic!</a:t>
            </a:r>
          </a:p>
          <a:p>
            <a:pPr lvl="1"/>
            <a:r>
              <a:rPr lang="en-US" sz="3200" dirty="0" smtClean="0">
                <a:latin typeface="Minion Pro"/>
              </a:rPr>
              <a:t>Use it to market your library and act as a guide to your spaces and services.</a:t>
            </a:r>
            <a:endParaRPr lang="en-US" sz="3200" dirty="0"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6445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3"/>
          <p:cNvSpPr txBox="1">
            <a:spLocks noChangeArrowheads="1"/>
          </p:cNvSpPr>
          <p:nvPr/>
        </p:nvSpPr>
        <p:spPr bwMode="auto">
          <a:xfrm>
            <a:off x="2346325" y="6284913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endParaRPr lang="en-US" sz="1200">
              <a:latin typeface="Times New Roman" pitchFamily="18" charset="0"/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124691" y="457200"/>
            <a:ext cx="8839200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Geneva" pitchFamily="126" charset="-128"/>
              </a:defRPr>
            </a:lvl9pPr>
          </a:lstStyle>
          <a:p>
            <a:pPr eaLnBrk="1" hangingPunct="1"/>
            <a:r>
              <a:rPr lang="en-US" sz="3200" dirty="0" smtClean="0">
                <a:latin typeface="Minion Pro" pitchFamily="126" charset="0"/>
              </a:rPr>
              <a:t>For more detailed information on other assignments using the app and relevant ACRL and AASL standards, please visit the Kansas Library Conference </a:t>
            </a:r>
            <a:r>
              <a:rPr lang="en-US" sz="3200" dirty="0">
                <a:latin typeface="Minion Pro" pitchFamily="126" charset="0"/>
              </a:rPr>
              <a:t>Handouts page: </a:t>
            </a:r>
            <a:endParaRPr lang="en-US" sz="3200" dirty="0" smtClean="0">
              <a:latin typeface="Minion Pro" pitchFamily="126" charset="0"/>
            </a:endParaRPr>
          </a:p>
          <a:p>
            <a:pPr algn="ctr" eaLnBrk="1" hangingPunct="1">
              <a:spcBef>
                <a:spcPts val="1200"/>
              </a:spcBef>
            </a:pPr>
            <a:r>
              <a:rPr lang="en-US" sz="3200" dirty="0">
                <a:latin typeface="Minion Pro" pitchFamily="126" charset="0"/>
                <a:hlinkClick r:id="rId3"/>
              </a:rPr>
              <a:t>http://</a:t>
            </a:r>
            <a:r>
              <a:rPr lang="en-US" sz="3200" dirty="0" smtClean="0">
                <a:latin typeface="Minion Pro" pitchFamily="126" charset="0"/>
                <a:hlinkClick r:id="rId3"/>
              </a:rPr>
              <a:t>bit.ly/16grUsp</a:t>
            </a:r>
            <a:r>
              <a:rPr lang="en-US" sz="3200" dirty="0" smtClean="0">
                <a:latin typeface="Minion Pro" pitchFamily="126" charset="0"/>
              </a:rPr>
              <a:t> </a:t>
            </a:r>
            <a:endParaRPr lang="en-US" sz="3200" dirty="0" smtClean="0">
              <a:latin typeface="Minion Pro" pitchFamily="126" charset="0"/>
            </a:endParaRPr>
          </a:p>
          <a:p>
            <a:pPr eaLnBrk="1" hangingPunct="1">
              <a:spcBef>
                <a:spcPts val="1200"/>
              </a:spcBef>
            </a:pPr>
            <a:endParaRPr lang="en-US" sz="3200" dirty="0">
              <a:latin typeface="Minion Pro" pitchFamily="126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en-US" sz="3200" dirty="0" smtClean="0">
                <a:latin typeface="Minion Pro" pitchFamily="126" charset="0"/>
              </a:rPr>
              <a:t>For a copy of the introduction script and the tasks themselves, please see:</a:t>
            </a:r>
          </a:p>
          <a:p>
            <a:pPr eaLnBrk="1" hangingPunct="1">
              <a:spcBef>
                <a:spcPts val="1200"/>
              </a:spcBef>
            </a:pPr>
            <a:endParaRPr lang="en-US" sz="3200" dirty="0" smtClean="0">
              <a:latin typeface="Minion Pro" pitchFamily="126" charset="0"/>
            </a:endParaRPr>
          </a:p>
          <a:p>
            <a:pPr algn="ctr" eaLnBrk="1" hangingPunct="1">
              <a:spcBef>
                <a:spcPts val="1200"/>
              </a:spcBef>
            </a:pPr>
            <a:r>
              <a:rPr lang="en-US" sz="3200" dirty="0">
                <a:latin typeface="Minion Pro" pitchFamily="18" charset="0"/>
                <a:hlinkClick r:id="rId4"/>
              </a:rPr>
              <a:t>http://slidesha.re/18qVj7f</a:t>
            </a:r>
            <a:endParaRPr lang="en-US" sz="3200" dirty="0">
              <a:latin typeface="Minion Pro" pitchFamily="18" charset="0"/>
            </a:endParaRPr>
          </a:p>
          <a:p>
            <a:pPr eaLnBrk="1" hangingPunct="1">
              <a:spcBef>
                <a:spcPts val="1200"/>
              </a:spcBef>
            </a:pPr>
            <a:endParaRPr lang="en-US" sz="3200" dirty="0" smtClean="0">
              <a:latin typeface="Minion Pro" pitchFamily="126" charset="0"/>
            </a:endParaRPr>
          </a:p>
          <a:p>
            <a:pPr marL="1085850" lvl="1" indent="-342900" eaLnBrk="1" hangingPunct="1">
              <a:buFont typeface="Arial" pitchFamily="34" charset="0"/>
              <a:buChar char="•"/>
            </a:pPr>
            <a:endParaRPr lang="en-US" sz="2800" dirty="0" smtClean="0">
              <a:latin typeface="Minion Pro" pitchFamily="12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0th-PowerPoint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150th-PowerPoint-Template</Template>
  <TotalTime>2584</TotalTime>
  <Words>755</Words>
  <Application>Microsoft Office PowerPoint</Application>
  <PresentationFormat>On-screen Show (4:3)</PresentationFormat>
  <Paragraphs>135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150th-PowerPoint-Template</vt:lpstr>
      <vt:lpstr>PowerPoint Presentation</vt:lpstr>
      <vt:lpstr>PowerPoint Presentation</vt:lpstr>
      <vt:lpstr>PowerPoint Presentation</vt:lpstr>
      <vt:lpstr>Authentic Learning </vt:lpstr>
      <vt:lpstr>Authentic Learning </vt:lpstr>
      <vt:lpstr>Authentic Learning </vt:lpstr>
      <vt:lpstr>Authentic Learning </vt:lpstr>
      <vt:lpstr>First Year Seminar </vt:lpstr>
      <vt:lpstr>The Safari</vt:lpstr>
      <vt:lpstr>The Safari Sample  Page </vt:lpstr>
      <vt:lpstr>First Year Seminar</vt:lpstr>
      <vt:lpstr>First Year Seminar Sample Page </vt:lpstr>
      <vt:lpstr>First Year Seminar </vt:lpstr>
      <vt:lpstr> First Year Seminar  Sample Results</vt:lpstr>
      <vt:lpstr>PowerPoint Presentation</vt:lpstr>
      <vt:lpstr>PowerPoint Presentation</vt:lpstr>
      <vt:lpstr>PowerPoint Presentation</vt:lpstr>
      <vt:lpstr>First Year Seminar</vt:lpstr>
      <vt:lpstr>First Year Seminar </vt:lpstr>
      <vt:lpstr>Extensions</vt:lpstr>
      <vt:lpstr>Extensions</vt:lpstr>
      <vt:lpstr>PowerPoint Presentation</vt:lpstr>
    </vt:vector>
  </TitlesOfParts>
  <Company>Emporia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Upson</dc:creator>
  <cp:lastModifiedBy>Library Reference 01</cp:lastModifiedBy>
  <cp:revision>58</cp:revision>
  <cp:lastPrinted>2013-10-08T20:37:51Z</cp:lastPrinted>
  <dcterms:created xsi:type="dcterms:W3CDTF">2013-04-29T20:07:56Z</dcterms:created>
  <dcterms:modified xsi:type="dcterms:W3CDTF">2013-10-18T01:57:51Z</dcterms:modified>
</cp:coreProperties>
</file>